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1"/>
  </p:notesMasterIdLst>
  <p:sldIdLst>
    <p:sldId id="257" r:id="rId2"/>
    <p:sldId id="275" r:id="rId3"/>
    <p:sldId id="276" r:id="rId4"/>
    <p:sldId id="277" r:id="rId5"/>
    <p:sldId id="278" r:id="rId6"/>
    <p:sldId id="258" r:id="rId7"/>
    <p:sldId id="374" r:id="rId8"/>
    <p:sldId id="259" r:id="rId9"/>
    <p:sldId id="260" r:id="rId10"/>
    <p:sldId id="272" r:id="rId11"/>
    <p:sldId id="261" r:id="rId12"/>
    <p:sldId id="372" r:id="rId13"/>
    <p:sldId id="310" r:id="rId14"/>
    <p:sldId id="341" r:id="rId15"/>
    <p:sldId id="262" r:id="rId16"/>
    <p:sldId id="263" r:id="rId17"/>
    <p:sldId id="279" r:id="rId18"/>
    <p:sldId id="267" r:id="rId19"/>
    <p:sldId id="373" r:id="rId20"/>
    <p:sldId id="346" r:id="rId21"/>
    <p:sldId id="347" r:id="rId22"/>
    <p:sldId id="315" r:id="rId23"/>
    <p:sldId id="329" r:id="rId24"/>
    <p:sldId id="330" r:id="rId25"/>
    <p:sldId id="331" r:id="rId26"/>
    <p:sldId id="270" r:id="rId27"/>
    <p:sldId id="271" r:id="rId28"/>
    <p:sldId id="280" r:id="rId29"/>
    <p:sldId id="28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E0000"/>
    <a:srgbClr val="A4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4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3A8DB07-711D-4644-B5B5-031335EB215F}" type="datetimeFigureOut">
              <a:rPr lang="en-US"/>
              <a:pPr>
                <a:defRPr/>
              </a:pPr>
              <a:t>3/14/2019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1825475-710F-4988-BABC-6061B86CF3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lIns="91430" tIns="45716" rIns="91430" bIns="45716" numCol="1" anchor="t" anchorCtr="0" compatLnSpc="1">
            <a:prstTxWarp prst="textNoShape">
              <a:avLst/>
            </a:prstTxWarp>
          </a:bodyPr>
          <a:lstStyle/>
          <a:p>
            <a:pPr>
              <a:spcBef>
                <a:spcPct val="0"/>
              </a:spcBef>
            </a:pPr>
            <a:endParaRPr lang="vi-VN" smtClean="0"/>
          </a:p>
        </p:txBody>
      </p:sp>
      <p:sp>
        <p:nvSpPr>
          <p:cNvPr id="256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ECA8B1F3-B7B9-4285-BD43-65B74E0DEAE5}"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lIns="91430" tIns="45716" rIns="91430" bIns="45716" numCol="1" anchor="t" anchorCtr="0" compatLnSpc="1">
            <a:prstTxWarp prst="textNoShape">
              <a:avLst/>
            </a:prstTxWarp>
          </a:bodyPr>
          <a:lstStyle/>
          <a:p>
            <a:pPr>
              <a:spcBef>
                <a:spcPct val="0"/>
              </a:spcBef>
            </a:pPr>
            <a:endParaRPr lang="vi-VN" smtClean="0"/>
          </a:p>
        </p:txBody>
      </p:sp>
      <p:sp>
        <p:nvSpPr>
          <p:cNvPr id="307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A7ECA265-27ED-4018-B62C-B9ED1BE6D2F4}" type="slidenum">
              <a:rPr lang="en-US" sz="1200">
                <a:latin typeface="Calibri" pitchFamily="34" charset="0"/>
              </a:rPr>
              <a:pPr algn="r"/>
              <a:t>15</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lIns="91430" tIns="45716" rIns="91430" bIns="45716" numCol="1" anchor="t" anchorCtr="0" compatLnSpc="1">
            <a:prstTxWarp prst="textNoShape">
              <a:avLst/>
            </a:prstTxWarp>
          </a:bodyPr>
          <a:lstStyle/>
          <a:p>
            <a:pPr>
              <a:spcBef>
                <a:spcPct val="0"/>
              </a:spcBef>
            </a:pPr>
            <a:endParaRPr lang="vi-VN" smtClean="0"/>
          </a:p>
        </p:txBody>
      </p:sp>
      <p:sp>
        <p:nvSpPr>
          <p:cNvPr id="327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FF634ED6-2FD5-49AD-ADE5-89420B5E0A2A}" type="slidenum">
              <a:rPr lang="en-US" sz="1200">
                <a:latin typeface="Calibri" pitchFamily="34" charset="0"/>
              </a:rPr>
              <a:pPr algn="r"/>
              <a:t>16</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6AFD3F59-69C2-48A1-BCA3-FF1EAF0EB5A3}" type="datetimeFigureOut">
              <a:rPr lang="en-US"/>
              <a:pPr>
                <a:defRPr/>
              </a:pPr>
              <a:t>3/14/2019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5F340C6-0357-4714-83AE-5D410303C13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84FBC74B-A64C-4A93-A102-C8EF048968E9}" type="datetimeFigureOut">
              <a:rPr lang="en-US"/>
              <a:pPr>
                <a:defRPr/>
              </a:pPr>
              <a:t>3/14/2019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627C746-B48C-434C-9C62-37DCC089CB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EB4417E-8DE2-4B60-86D6-BF8385FFFC43}" type="datetimeFigureOut">
              <a:rPr lang="en-US"/>
              <a:pPr>
                <a:defRPr/>
              </a:pPr>
              <a:t>3/14/2019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C556B0F-0E42-4CDA-A76C-5DEA13309B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F50B863-3ABB-4FB4-9197-4E9C6AAEEDFE}" type="datetimeFigureOut">
              <a:rPr lang="en-US"/>
              <a:pPr>
                <a:defRPr/>
              </a:pPr>
              <a:t>3/14/2019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EA699D6-D4EE-427D-8A81-69CB3EF9F4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BC8179E-E481-438C-AB37-3A885A80B82F}" type="datetimeFigureOut">
              <a:rPr lang="en-US"/>
              <a:pPr>
                <a:defRPr/>
              </a:pPr>
              <a:t>3/14/2019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8084E0-D554-4985-A116-145706FBB7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7C9662D4-5F5B-49BA-B471-14234D67235E}" type="datetimeFigureOut">
              <a:rPr lang="en-US"/>
              <a:pPr>
                <a:defRPr/>
              </a:pPr>
              <a:t>3/14/2019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02EB42B-501F-452B-A9C4-706FCF26A0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22CA2FAF-28AF-4BD7-BD7F-8792FA490176}" type="datetimeFigureOut">
              <a:rPr lang="en-US"/>
              <a:pPr>
                <a:defRPr/>
              </a:pPr>
              <a:t>3/14/2019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35A8ABA-4EBA-4EB5-866C-90CC6FC3E0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E857614C-1134-4F2C-94C3-36528415D533}" type="datetimeFigureOut">
              <a:rPr lang="en-US"/>
              <a:pPr>
                <a:defRPr/>
              </a:pPr>
              <a:t>3/14/2019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FAC00FD-F6B7-49EB-AADD-82DA921F3A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4D5BE2E-C02D-4A38-98C9-E16921512EB0}" type="datetimeFigureOut">
              <a:rPr lang="en-US"/>
              <a:pPr>
                <a:defRPr/>
              </a:pPr>
              <a:t>3/14/2019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49CEA04-DC2F-4A13-8509-12297D7C2B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334DF32-E242-4701-931E-2CA909ED8BE0}" type="datetimeFigureOut">
              <a:rPr lang="en-US"/>
              <a:pPr>
                <a:defRPr/>
              </a:pPr>
              <a:t>3/14/2019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3FE6A80-8381-41A2-A44A-9FFB2B31EC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DAD5E46-4110-4F07-A356-2B011332EEB2}" type="datetimeFigureOut">
              <a:rPr lang="en-US"/>
              <a:pPr>
                <a:defRPr/>
              </a:pPr>
              <a:t>3/14/2019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C0FD7C3-A0D2-42E6-B8E4-D1F7A7D1EC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D2486AF0-4F47-4DF5-918E-AB6C782538E7}" type="datetimeFigureOut">
              <a:rPr lang="en-US"/>
              <a:pPr>
                <a:defRPr/>
              </a:pPr>
              <a:t>3/14/2019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07B391CA-007B-4F34-B680-42C029CC790C}"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2" r:id="rId1"/>
    <p:sldLayoutId id="2147483711" r:id="rId2"/>
    <p:sldLayoutId id="2147483713" r:id="rId3"/>
    <p:sldLayoutId id="2147483710" r:id="rId4"/>
    <p:sldLayoutId id="2147483709" r:id="rId5"/>
    <p:sldLayoutId id="2147483708" r:id="rId6"/>
    <p:sldLayoutId id="2147483707" r:id="rId7"/>
    <p:sldLayoutId id="2147483706" r:id="rId8"/>
    <p:sldLayoutId id="2147483714" r:id="rId9"/>
    <p:sldLayoutId id="2147483705" r:id="rId10"/>
    <p:sldLayoutId id="214748370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143000" y="609600"/>
            <a:ext cx="7162800" cy="1570038"/>
          </a:xfrm>
          <a:prstGeom prst="rect">
            <a:avLst/>
          </a:prstGeom>
          <a:noFill/>
          <a:ln w="9525">
            <a:noFill/>
            <a:miter lim="800000"/>
            <a:headEnd/>
            <a:tailEnd/>
          </a:ln>
        </p:spPr>
        <p:txBody>
          <a:bodyPr>
            <a:spAutoFit/>
          </a:bodyPr>
          <a:lstStyle/>
          <a:p>
            <a:pPr algn="r">
              <a:spcBef>
                <a:spcPts val="1200"/>
              </a:spcBef>
            </a:pPr>
            <a:r>
              <a:rPr lang="en-US" sz="3200" b="1">
                <a:solidFill>
                  <a:srgbClr val="800000"/>
                </a:solidFill>
              </a:rPr>
              <a:t>T</a:t>
            </a:r>
            <a:r>
              <a:rPr lang="vi-VN" sz="3200" b="1">
                <a:solidFill>
                  <a:srgbClr val="800000"/>
                </a:solidFill>
              </a:rPr>
              <a:t>hực hiện </a:t>
            </a:r>
            <a:r>
              <a:rPr lang="en-US" sz="3200" b="1">
                <a:solidFill>
                  <a:srgbClr val="800000"/>
                </a:solidFill>
              </a:rPr>
              <a:t>CTGDPT </a:t>
            </a:r>
            <a:r>
              <a:rPr lang="vi-VN" sz="3200" b="1">
                <a:solidFill>
                  <a:srgbClr val="800000"/>
                </a:solidFill>
              </a:rPr>
              <a:t>hiện hành theo định hướng phát triển năng lực và phẩm chất học sinh</a:t>
            </a:r>
            <a:endParaRPr lang="en-US" sz="3200" b="1">
              <a:solidFill>
                <a:srgbClr val="800000"/>
              </a:solidFill>
            </a:endParaRPr>
          </a:p>
        </p:txBody>
      </p:sp>
      <p:grpSp>
        <p:nvGrpSpPr>
          <p:cNvPr id="14338" name="Group 5"/>
          <p:cNvGrpSpPr>
            <a:grpSpLocks/>
          </p:cNvGrpSpPr>
          <p:nvPr/>
        </p:nvGrpSpPr>
        <p:grpSpPr bwMode="auto">
          <a:xfrm>
            <a:off x="381000" y="3276600"/>
            <a:ext cx="8153400" cy="2895600"/>
            <a:chOff x="2880" y="3234"/>
            <a:chExt cx="2736" cy="894"/>
          </a:xfrm>
        </p:grpSpPr>
        <p:sp>
          <p:nvSpPr>
            <p:cNvPr id="14339" name="AutoShape 6" descr="A151"/>
            <p:cNvSpPr>
              <a:spLocks noChangeArrowheads="1"/>
            </p:cNvSpPr>
            <p:nvPr/>
          </p:nvSpPr>
          <p:spPr bwMode="auto">
            <a:xfrm>
              <a:off x="4436" y="3234"/>
              <a:ext cx="666" cy="576"/>
            </a:xfrm>
            <a:prstGeom prst="hexagon">
              <a:avLst>
                <a:gd name="adj" fmla="val 28906"/>
                <a:gd name="vf" fmla="val 115470"/>
              </a:avLst>
            </a:prstGeom>
            <a:blipFill dpi="0" rotWithShape="1">
              <a:blip r:embed="rId2"/>
              <a:srcRect/>
              <a:stretch>
                <a:fillRect/>
              </a:stretch>
            </a:blipFill>
            <a:ln w="9525">
              <a:solidFill>
                <a:schemeClr val="tx1"/>
              </a:solidFill>
              <a:miter lim="800000"/>
              <a:headEnd/>
              <a:tailEnd/>
            </a:ln>
          </p:spPr>
          <p:txBody>
            <a:bodyPr wrap="none" anchor="ctr"/>
            <a:lstStyle/>
            <a:p>
              <a:endParaRPr lang="vi-VN">
                <a:latin typeface="Times New Roman" pitchFamily="18" charset="0"/>
              </a:endParaRPr>
            </a:p>
          </p:txBody>
        </p:sp>
        <p:sp>
          <p:nvSpPr>
            <p:cNvPr id="14340" name="AutoShape 7" descr="A144"/>
            <p:cNvSpPr>
              <a:spLocks noChangeArrowheads="1"/>
            </p:cNvSpPr>
            <p:nvPr/>
          </p:nvSpPr>
          <p:spPr bwMode="auto">
            <a:xfrm>
              <a:off x="3918" y="3542"/>
              <a:ext cx="666" cy="576"/>
            </a:xfrm>
            <a:prstGeom prst="hexagon">
              <a:avLst>
                <a:gd name="adj" fmla="val 28906"/>
                <a:gd name="vf" fmla="val 115470"/>
              </a:avLst>
            </a:prstGeom>
            <a:blipFill dpi="0" rotWithShape="1">
              <a:blip r:embed="rId3"/>
              <a:srcRect/>
              <a:stretch>
                <a:fillRect/>
              </a:stretch>
            </a:blipFill>
            <a:ln w="9525">
              <a:solidFill>
                <a:schemeClr val="tx1"/>
              </a:solidFill>
              <a:miter lim="800000"/>
              <a:headEnd/>
              <a:tailEnd/>
            </a:ln>
          </p:spPr>
          <p:txBody>
            <a:bodyPr wrap="none" anchor="ctr"/>
            <a:lstStyle/>
            <a:p>
              <a:endParaRPr lang="vi-VN">
                <a:latin typeface="Times New Roman" pitchFamily="18" charset="0"/>
              </a:endParaRPr>
            </a:p>
          </p:txBody>
        </p:sp>
        <p:sp>
          <p:nvSpPr>
            <p:cNvPr id="14341" name="AutoShape 8" descr="A042"/>
            <p:cNvSpPr>
              <a:spLocks noChangeArrowheads="1"/>
            </p:cNvSpPr>
            <p:nvPr/>
          </p:nvSpPr>
          <p:spPr bwMode="auto">
            <a:xfrm>
              <a:off x="4950" y="3552"/>
              <a:ext cx="666" cy="576"/>
            </a:xfrm>
            <a:prstGeom prst="hexagon">
              <a:avLst>
                <a:gd name="adj" fmla="val 28906"/>
                <a:gd name="vf" fmla="val 115470"/>
              </a:avLst>
            </a:prstGeom>
            <a:blipFill dpi="0" rotWithShape="1">
              <a:blip r:embed="rId4"/>
              <a:srcRect/>
              <a:stretch>
                <a:fillRect/>
              </a:stretch>
            </a:blipFill>
            <a:ln w="9525">
              <a:solidFill>
                <a:schemeClr val="tx1"/>
              </a:solidFill>
              <a:miter lim="800000"/>
              <a:headEnd/>
              <a:tailEnd/>
            </a:ln>
          </p:spPr>
          <p:txBody>
            <a:bodyPr wrap="none" anchor="ctr"/>
            <a:lstStyle/>
            <a:p>
              <a:endParaRPr lang="vi-VN">
                <a:latin typeface="Times New Roman" pitchFamily="18" charset="0"/>
              </a:endParaRPr>
            </a:p>
          </p:txBody>
        </p:sp>
        <p:sp>
          <p:nvSpPr>
            <p:cNvPr id="14342" name="AutoShape 9" descr="A040"/>
            <p:cNvSpPr>
              <a:spLocks noChangeArrowheads="1"/>
            </p:cNvSpPr>
            <p:nvPr/>
          </p:nvSpPr>
          <p:spPr bwMode="auto">
            <a:xfrm>
              <a:off x="3404" y="3234"/>
              <a:ext cx="666" cy="576"/>
            </a:xfrm>
            <a:prstGeom prst="hexagon">
              <a:avLst>
                <a:gd name="adj" fmla="val 28906"/>
                <a:gd name="vf" fmla="val 115470"/>
              </a:avLst>
            </a:prstGeom>
            <a:blipFill dpi="0" rotWithShape="1">
              <a:blip r:embed="rId5"/>
              <a:srcRect/>
              <a:stretch>
                <a:fillRect/>
              </a:stretch>
            </a:blipFill>
            <a:ln w="9525">
              <a:solidFill>
                <a:schemeClr val="tx1"/>
              </a:solidFill>
              <a:miter lim="800000"/>
              <a:headEnd/>
              <a:tailEnd/>
            </a:ln>
          </p:spPr>
          <p:txBody>
            <a:bodyPr wrap="none" anchor="ctr"/>
            <a:lstStyle/>
            <a:p>
              <a:endParaRPr lang="vi-VN">
                <a:latin typeface="Times New Roman" pitchFamily="18" charset="0"/>
              </a:endParaRPr>
            </a:p>
          </p:txBody>
        </p:sp>
        <p:sp>
          <p:nvSpPr>
            <p:cNvPr id="14343" name="AutoShape 10" descr="A086"/>
            <p:cNvSpPr>
              <a:spLocks noChangeArrowheads="1"/>
            </p:cNvSpPr>
            <p:nvPr/>
          </p:nvSpPr>
          <p:spPr bwMode="auto">
            <a:xfrm>
              <a:off x="2880" y="3532"/>
              <a:ext cx="666" cy="576"/>
            </a:xfrm>
            <a:prstGeom prst="hexagon">
              <a:avLst>
                <a:gd name="adj" fmla="val 28906"/>
                <a:gd name="vf" fmla="val 115470"/>
              </a:avLst>
            </a:prstGeom>
            <a:blipFill dpi="0" rotWithShape="1">
              <a:blip r:embed="rId6">
                <a:alphaModFix amt="99000"/>
              </a:blip>
              <a:srcRect/>
              <a:stretch>
                <a:fillRect/>
              </a:stretch>
            </a:blipFill>
            <a:ln w="9525">
              <a:solidFill>
                <a:schemeClr val="tx1"/>
              </a:solidFill>
              <a:miter lim="800000"/>
              <a:headEnd/>
              <a:tailEnd/>
            </a:ln>
          </p:spPr>
          <p:txBody>
            <a:bodyPr wrap="none" anchor="ctr"/>
            <a:lstStyle/>
            <a:p>
              <a:endParaRPr lang="vi-VN">
                <a:latin typeface="Times New Roman" pitchFamily="18"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914400"/>
            <a:ext cx="8153400" cy="5799138"/>
          </a:xfrm>
          <a:prstGeom prst="rect">
            <a:avLst/>
          </a:prstGeom>
          <a:noFill/>
          <a:ln w="9525">
            <a:noFill/>
            <a:miter lim="800000"/>
            <a:headEnd/>
            <a:tailEnd/>
          </a:ln>
          <a:effectLst/>
        </p:spPr>
        <p:txBody>
          <a:bodyPr anchor="ctr">
            <a:spAutoFit/>
          </a:bodyPr>
          <a:lstStyle/>
          <a:p>
            <a:pPr algn="just">
              <a:buFont typeface="Wingdings" pitchFamily="2" charset="2"/>
              <a:buChar char="q"/>
            </a:pPr>
            <a:r>
              <a:rPr lang="en-US" sz="2400">
                <a:solidFill>
                  <a:srgbClr val="A40000"/>
                </a:solidFill>
              </a:rPr>
              <a:t> </a:t>
            </a:r>
            <a:r>
              <a:rPr lang="en-US" sz="2400" i="1">
                <a:solidFill>
                  <a:srgbClr val="A40000"/>
                </a:solidFill>
              </a:rPr>
              <a:t>Nguyên tắc xây dựng KHGD nhà trường</a:t>
            </a:r>
            <a:endParaRPr lang="en-US" sz="2400" i="1">
              <a:solidFill>
                <a:srgbClr val="002060"/>
              </a:solidFill>
              <a:cs typeface="Times New Roman" pitchFamily="18" charset="0"/>
            </a:endParaRPr>
          </a:p>
          <a:p>
            <a:pPr algn="just" eaLnBrk="0" hangingPunct="0">
              <a:lnSpc>
                <a:spcPct val="110000"/>
              </a:lnSpc>
              <a:spcBef>
                <a:spcPts val="600"/>
              </a:spcBef>
              <a:buFontTx/>
              <a:buAutoNum type="alphaLcParenR"/>
            </a:pPr>
            <a:r>
              <a:rPr lang="vi-VN" sz="2400">
                <a:solidFill>
                  <a:srgbClr val="002060"/>
                </a:solidFill>
                <a:cs typeface="Times New Roman" pitchFamily="18" charset="0"/>
              </a:rPr>
              <a:t>Nâng cao được kết quả thực hiện mục tiêu giáo dục của CT GDPT hiện hành.</a:t>
            </a:r>
            <a:endParaRPr lang="en-US" sz="2400">
              <a:solidFill>
                <a:srgbClr val="002060"/>
              </a:solidFill>
              <a:cs typeface="Times New Roman" pitchFamily="18" charset="0"/>
            </a:endParaRPr>
          </a:p>
          <a:p>
            <a:pPr algn="just" eaLnBrk="0" hangingPunct="0">
              <a:lnSpc>
                <a:spcPct val="110000"/>
              </a:lnSpc>
              <a:spcBef>
                <a:spcPts val="600"/>
              </a:spcBef>
              <a:buFontTx/>
              <a:buAutoNum type="alphaLcParenR"/>
            </a:pPr>
            <a:r>
              <a:rPr lang="vi-VN" sz="2400">
                <a:solidFill>
                  <a:srgbClr val="002060"/>
                </a:solidFill>
              </a:rPr>
              <a:t>Đảm bảo tính lôgic của mạch kiến thức và tính thống nhất giữa các môn học và </a:t>
            </a:r>
            <a:r>
              <a:rPr lang="en-US" sz="2400">
                <a:solidFill>
                  <a:srgbClr val="002060"/>
                </a:solidFill>
              </a:rPr>
              <a:t>HĐGD</a:t>
            </a:r>
            <a:r>
              <a:rPr lang="vi-VN" sz="2400">
                <a:solidFill>
                  <a:srgbClr val="002060"/>
                </a:solidFill>
              </a:rPr>
              <a:t>.</a:t>
            </a:r>
            <a:endParaRPr lang="en-US" sz="2400">
              <a:solidFill>
                <a:srgbClr val="002060"/>
              </a:solidFill>
            </a:endParaRPr>
          </a:p>
          <a:p>
            <a:pPr algn="just" eaLnBrk="0" hangingPunct="0">
              <a:lnSpc>
                <a:spcPct val="110000"/>
              </a:lnSpc>
              <a:spcBef>
                <a:spcPts val="600"/>
              </a:spcBef>
              <a:buFontTx/>
              <a:buAutoNum type="alphaLcParenR"/>
            </a:pPr>
            <a:r>
              <a:rPr lang="vi-VN" sz="2400">
                <a:solidFill>
                  <a:srgbClr val="002060"/>
                </a:solidFill>
              </a:rPr>
              <a:t>Đảm bảo tổng thời lượng của các môn học và các </a:t>
            </a:r>
            <a:r>
              <a:rPr lang="en-US" sz="2400">
                <a:solidFill>
                  <a:srgbClr val="002060"/>
                </a:solidFill>
              </a:rPr>
              <a:t>HĐGD </a:t>
            </a:r>
            <a:r>
              <a:rPr lang="vi-VN" sz="2400">
                <a:solidFill>
                  <a:srgbClr val="002060"/>
                </a:solidFill>
              </a:rPr>
              <a:t>trong mỗi năm học không ít hơn thời lượng quy định trong CT hiện hành.</a:t>
            </a:r>
            <a:endParaRPr lang="en-US" sz="2400">
              <a:solidFill>
                <a:srgbClr val="002060"/>
              </a:solidFill>
            </a:endParaRPr>
          </a:p>
          <a:p>
            <a:pPr algn="just" eaLnBrk="0" hangingPunct="0">
              <a:lnSpc>
                <a:spcPct val="110000"/>
              </a:lnSpc>
              <a:spcBef>
                <a:spcPts val="600"/>
              </a:spcBef>
              <a:buFontTx/>
              <a:buAutoNum type="alphaLcParenR"/>
            </a:pPr>
            <a:r>
              <a:rPr lang="vi-VN" sz="2400">
                <a:solidFill>
                  <a:srgbClr val="002060"/>
                </a:solidFill>
                <a:cs typeface="Times New Roman" pitchFamily="18" charset="0"/>
              </a:rPr>
              <a:t>Đảm bảo tính khả thi với quyết tâm cao, tinh thần chủ động, tích cực, sáng tạo của các cơ sở giáo dục.</a:t>
            </a:r>
            <a:endParaRPr lang="en-US" sz="2400">
              <a:solidFill>
                <a:srgbClr val="002060"/>
              </a:solidFill>
              <a:cs typeface="Times New Roman" pitchFamily="18" charset="0"/>
            </a:endParaRPr>
          </a:p>
          <a:p>
            <a:pPr algn="just" eaLnBrk="0" hangingPunct="0">
              <a:lnSpc>
                <a:spcPct val="110000"/>
              </a:lnSpc>
              <a:spcBef>
                <a:spcPts val="600"/>
              </a:spcBef>
              <a:buFontTx/>
              <a:buAutoNum type="alphaLcParenR"/>
            </a:pPr>
            <a:r>
              <a:rPr lang="vi-VN" sz="2400">
                <a:solidFill>
                  <a:srgbClr val="002060"/>
                </a:solidFill>
              </a:rPr>
              <a:t>Có sự phối hợp chặt chẽ, thường xuyên giữa các cơ quan QLGD</a:t>
            </a:r>
            <a:r>
              <a:rPr lang="en-US" sz="2400">
                <a:solidFill>
                  <a:srgbClr val="002060"/>
                </a:solidFill>
              </a:rPr>
              <a:t> </a:t>
            </a:r>
            <a:r>
              <a:rPr lang="vi-VN" sz="2400">
                <a:solidFill>
                  <a:srgbClr val="002060"/>
                </a:solidFill>
              </a:rPr>
              <a:t>với các trường phổ thông.</a:t>
            </a:r>
            <a:endParaRPr lang="en-US" sz="2400">
              <a:solidFill>
                <a:srgbClr val="002060"/>
              </a:solidFill>
            </a:endParaRPr>
          </a:p>
          <a:p>
            <a:pPr algn="just" eaLnBrk="0" hangingPunct="0">
              <a:lnSpc>
                <a:spcPct val="110000"/>
              </a:lnSpc>
              <a:spcBef>
                <a:spcPts val="600"/>
              </a:spcBef>
              <a:buFontTx/>
              <a:buAutoNum type="alphaLcParenR"/>
            </a:pPr>
            <a:r>
              <a:rPr lang="vi-VN" sz="2400">
                <a:solidFill>
                  <a:srgbClr val="002060"/>
                </a:solidFill>
              </a:rPr>
              <a:t>Góp phần chuẩn bị đổi mới </a:t>
            </a:r>
            <a:r>
              <a:rPr lang="en-US" sz="2400">
                <a:solidFill>
                  <a:srgbClr val="002060"/>
                </a:solidFill>
              </a:rPr>
              <a:t>CT, SGK GDPT mới</a:t>
            </a:r>
            <a:r>
              <a:rPr lang="vi-VN" sz="2400">
                <a:solidFill>
                  <a:srgbClr val="002060"/>
                </a:solidFill>
              </a:rPr>
              <a:t>.</a:t>
            </a:r>
          </a:p>
        </p:txBody>
      </p:sp>
      <p:sp>
        <p:nvSpPr>
          <p:cNvPr id="4" name="Hình chữ nhật 3"/>
          <p:cNvSpPr/>
          <p:nvPr/>
        </p:nvSpPr>
        <p:spPr>
          <a:xfrm>
            <a:off x="0" y="152400"/>
            <a:ext cx="8915400" cy="492125"/>
          </a:xfrm>
          <a:prstGeom prst="rect">
            <a:avLst/>
          </a:prstGeom>
        </p:spPr>
        <p:txBody>
          <a:bodyPr>
            <a:spAutoFit/>
          </a:bodyPr>
          <a:lstStyle/>
          <a:p>
            <a:pPr algn="ctr" fontAlgn="auto">
              <a:spcBef>
                <a:spcPts val="0"/>
              </a:spcBef>
              <a:spcAft>
                <a:spcPts val="0"/>
              </a:spcAft>
              <a:defRPr/>
            </a:pPr>
            <a:r>
              <a:rPr lang="vi-VN" sz="2600" b="1" spc="-100" dirty="0">
                <a:solidFill>
                  <a:srgbClr val="800000"/>
                </a:solidFill>
                <a:latin typeface="Arial" panose="020B0604020202020204" pitchFamily="34" charset="0"/>
                <a:cs typeface="Times New Roman" panose="02020603050405020304" pitchFamily="18" charset="0"/>
              </a:rPr>
              <a:t>1. Thực hiện có hiệu quả việc xây dựng</a:t>
            </a:r>
            <a:r>
              <a:rPr lang="en-US" sz="2600" b="1" spc="-100" dirty="0">
                <a:solidFill>
                  <a:srgbClr val="800000"/>
                </a:solidFill>
                <a:latin typeface="Arial" panose="020B0604020202020204" pitchFamily="34" charset="0"/>
                <a:cs typeface="Times New Roman" panose="02020603050405020304" pitchFamily="18" charset="0"/>
              </a:rPr>
              <a:t> KHGD </a:t>
            </a:r>
            <a:r>
              <a:rPr lang="vi-VN" sz="2600" b="1" spc="-100" dirty="0">
                <a:solidFill>
                  <a:srgbClr val="800000"/>
                </a:solidFill>
                <a:latin typeface="Arial" panose="020B0604020202020204" pitchFamily="34" charset="0"/>
                <a:cs typeface="Times New Roman" panose="02020603050405020304" pitchFamily="18" charset="0"/>
              </a:rPr>
              <a:t>nhà trường</a:t>
            </a:r>
            <a:endParaRPr lang="en-US" sz="2600" b="1" spc="-100" dirty="0">
              <a:solidFill>
                <a:srgbClr val="8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1" end="1"/>
                                            </p:txEl>
                                          </p:spTgt>
                                        </p:tgtEl>
                                        <p:attrNameLst>
                                          <p:attrName>style.visibility</p:attrName>
                                        </p:attrNameLst>
                                      </p:cBhvr>
                                      <p:to>
                                        <p:strVal val="visible"/>
                                      </p:to>
                                    </p:set>
                                    <p:animEffect transition="in" filter="checkerboard(across)">
                                      <p:cBhvr>
                                        <p:cTn id="7" dur="500"/>
                                        <p:tgtEl>
                                          <p:spTgt spid="102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5">
                                            <p:txEl>
                                              <p:pRg st="2" end="2"/>
                                            </p:txEl>
                                          </p:spTgt>
                                        </p:tgtEl>
                                        <p:attrNameLst>
                                          <p:attrName>style.visibility</p:attrName>
                                        </p:attrNameLst>
                                      </p:cBhvr>
                                      <p:to>
                                        <p:strVal val="visible"/>
                                      </p:to>
                                    </p:set>
                                    <p:animEffect transition="in" filter="checkerboard(across)">
                                      <p:cBhvr>
                                        <p:cTn id="12" dur="500"/>
                                        <p:tgtEl>
                                          <p:spTgt spid="10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25">
                                            <p:txEl>
                                              <p:pRg st="3" end="3"/>
                                            </p:txEl>
                                          </p:spTgt>
                                        </p:tgtEl>
                                        <p:attrNameLst>
                                          <p:attrName>style.visibility</p:attrName>
                                        </p:attrNameLst>
                                      </p:cBhvr>
                                      <p:to>
                                        <p:strVal val="visible"/>
                                      </p:to>
                                    </p:set>
                                    <p:animEffect transition="in" filter="checkerboard(across)">
                                      <p:cBhvr>
                                        <p:cTn id="17" dur="500"/>
                                        <p:tgtEl>
                                          <p:spTgt spid="10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checkerboard(across)">
                                      <p:cBhvr>
                                        <p:cTn id="22" dur="500"/>
                                        <p:tgtEl>
                                          <p:spTgt spid="10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25">
                                            <p:txEl>
                                              <p:pRg st="5" end="5"/>
                                            </p:txEl>
                                          </p:spTgt>
                                        </p:tgtEl>
                                        <p:attrNameLst>
                                          <p:attrName>style.visibility</p:attrName>
                                        </p:attrNameLst>
                                      </p:cBhvr>
                                      <p:to>
                                        <p:strVal val="visible"/>
                                      </p:to>
                                    </p:set>
                                    <p:animEffect transition="in" filter="checkerboard(across)">
                                      <p:cBhvr>
                                        <p:cTn id="27" dur="500"/>
                                        <p:tgtEl>
                                          <p:spTgt spid="102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25">
                                            <p:txEl>
                                              <p:pRg st="6" end="6"/>
                                            </p:txEl>
                                          </p:spTgt>
                                        </p:tgtEl>
                                        <p:attrNameLst>
                                          <p:attrName>style.visibility</p:attrName>
                                        </p:attrNameLst>
                                      </p:cBhvr>
                                      <p:to>
                                        <p:strVal val="visible"/>
                                      </p:to>
                                    </p:set>
                                    <p:animEffect transition="in" filter="checkerboard(across)">
                                      <p:cBhvr>
                                        <p:cTn id="32" dur="5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4294967295"/>
          </p:nvPr>
        </p:nvSpPr>
        <p:spPr>
          <a:xfrm>
            <a:off x="0" y="990600"/>
            <a:ext cx="8534400" cy="5153025"/>
          </a:xfrm>
        </p:spPr>
        <p:txBody>
          <a:bodyPr>
            <a:normAutofit/>
          </a:bodyPr>
          <a:lstStyle/>
          <a:p>
            <a:pPr marL="274320" indent="-274320" algn="just" fontAlgn="auto">
              <a:lnSpc>
                <a:spcPct val="120000"/>
              </a:lnSpc>
              <a:spcBef>
                <a:spcPts val="600"/>
              </a:spcBef>
              <a:spcAft>
                <a:spcPts val="0"/>
              </a:spcAft>
              <a:buClr>
                <a:schemeClr val="accent3"/>
              </a:buClr>
              <a:buFont typeface="Wingdings 3" pitchFamily="18" charset="2"/>
              <a:buNone/>
              <a:defRPr/>
            </a:pPr>
            <a:r>
              <a:rPr lang="es-ES" sz="2400" spc="-100" dirty="0">
                <a:solidFill>
                  <a:srgbClr val="006666"/>
                </a:solidFill>
                <a:latin typeface="Arial" charset="0"/>
                <a:cs typeface="Arial" charset="0"/>
              </a:rPr>
              <a:t>            (</a:t>
            </a:r>
            <a:r>
              <a:rPr lang="es-ES" sz="2400" spc="-100" dirty="0">
                <a:solidFill>
                  <a:srgbClr val="000066"/>
                </a:solidFill>
                <a:latin typeface="Arial" charset="0"/>
                <a:cs typeface="Arial" charset="0"/>
              </a:rPr>
              <a:t>1) </a:t>
            </a:r>
            <a:r>
              <a:rPr lang="fr-FR" sz="2400" spc="-100" dirty="0">
                <a:solidFill>
                  <a:srgbClr val="000066"/>
                </a:solidFill>
                <a:latin typeface="Arial" charset="0"/>
                <a:cs typeface="Arial" charset="0"/>
              </a:rPr>
              <a:t>DH thông qua tổ chức liên tiếp </a:t>
            </a:r>
            <a:r>
              <a:rPr lang="fr-FR" sz="2400" i="1" spc="-100" dirty="0">
                <a:solidFill>
                  <a:srgbClr val="800000"/>
                </a:solidFill>
                <a:latin typeface="Arial" charset="0"/>
                <a:cs typeface="Arial" charset="0"/>
              </a:rPr>
              <a:t>các hoạt động học tập</a:t>
            </a:r>
            <a:r>
              <a:rPr lang="fr-FR" sz="2400" spc="-100" dirty="0">
                <a:solidFill>
                  <a:srgbClr val="003366"/>
                </a:solidFill>
                <a:latin typeface="Arial" charset="0"/>
                <a:cs typeface="Arial" charset="0"/>
              </a:rPr>
              <a:t>, </a:t>
            </a:r>
            <a:r>
              <a:rPr lang="fr-FR" sz="2400" spc="-100" dirty="0">
                <a:solidFill>
                  <a:srgbClr val="000066"/>
                </a:solidFill>
                <a:latin typeface="Arial" charset="0"/>
                <a:cs typeface="Arial" charset="0"/>
              </a:rPr>
              <a:t>từ đó giúp</a:t>
            </a:r>
            <a:r>
              <a:rPr lang="fr-FR" sz="2400" spc="-100" dirty="0">
                <a:solidFill>
                  <a:srgbClr val="336699"/>
                </a:solidFill>
                <a:latin typeface="Arial" charset="0"/>
                <a:cs typeface="Arial" charset="0"/>
              </a:rPr>
              <a:t> </a:t>
            </a:r>
            <a:r>
              <a:rPr lang="fr-FR" sz="2400" i="1" spc="-100" dirty="0">
                <a:solidFill>
                  <a:srgbClr val="800000"/>
                </a:solidFill>
                <a:latin typeface="Arial" charset="0"/>
                <a:cs typeface="Arial" charset="0"/>
              </a:rPr>
              <a:t>HS tự khám phá những điều chưa biết</a:t>
            </a:r>
            <a:r>
              <a:rPr lang="fr-FR" sz="2400" spc="-100" dirty="0">
                <a:solidFill>
                  <a:srgbClr val="800000"/>
                </a:solidFill>
                <a:latin typeface="Arial" charset="0"/>
                <a:cs typeface="Arial" charset="0"/>
              </a:rPr>
              <a:t> </a:t>
            </a:r>
            <a:r>
              <a:rPr lang="fr-FR" sz="2400" spc="-100" dirty="0">
                <a:solidFill>
                  <a:srgbClr val="000066"/>
                </a:solidFill>
                <a:latin typeface="Arial" charset="0"/>
                <a:cs typeface="Arial" charset="0"/>
              </a:rPr>
              <a:t>chứ không phải thụ động tiếp thu những tri thức được sắp đặt sẵn. </a:t>
            </a:r>
          </a:p>
          <a:p>
            <a:pPr marL="274320" indent="-274320" algn="just" fontAlgn="auto">
              <a:lnSpc>
                <a:spcPct val="120000"/>
              </a:lnSpc>
              <a:spcBef>
                <a:spcPts val="600"/>
              </a:spcBef>
              <a:spcAft>
                <a:spcPts val="0"/>
              </a:spcAft>
              <a:buClr>
                <a:schemeClr val="accent3"/>
              </a:buClr>
              <a:buFont typeface="Wingdings 3" pitchFamily="18" charset="2"/>
              <a:buNone/>
              <a:defRPr/>
            </a:pPr>
            <a:r>
              <a:rPr lang="fr-FR" sz="2400" dirty="0">
                <a:solidFill>
                  <a:srgbClr val="004846"/>
                </a:solidFill>
                <a:latin typeface="Arial" charset="0"/>
                <a:cs typeface="Arial" charset="0"/>
              </a:rPr>
              <a:t>    </a:t>
            </a:r>
            <a:r>
              <a:rPr lang="fr-FR" sz="2400" dirty="0">
                <a:latin typeface="Arial" charset="0"/>
                <a:cs typeface="Arial" charset="0"/>
              </a:rPr>
              <a:t>        </a:t>
            </a:r>
            <a:r>
              <a:rPr lang="fr-FR" sz="2400" dirty="0">
                <a:solidFill>
                  <a:srgbClr val="000066"/>
                </a:solidFill>
                <a:latin typeface="Arial" charset="0"/>
                <a:cs typeface="Arial" charset="0"/>
              </a:rPr>
              <a:t>=&gt; GV là người </a:t>
            </a:r>
            <a:r>
              <a:rPr lang="fr-FR" sz="2400" i="1" dirty="0">
                <a:solidFill>
                  <a:srgbClr val="800000"/>
                </a:solidFill>
                <a:latin typeface="Arial" charset="0"/>
                <a:cs typeface="Arial" charset="0"/>
              </a:rPr>
              <a:t>tổ chức và chỉ đạo </a:t>
            </a:r>
            <a:r>
              <a:rPr lang="fr-FR" sz="2400" i="1" dirty="0">
                <a:solidFill>
                  <a:srgbClr val="000066"/>
                </a:solidFill>
                <a:latin typeface="Arial" charset="0"/>
                <a:cs typeface="Arial" charset="0"/>
              </a:rPr>
              <a:t>- </a:t>
            </a:r>
            <a:r>
              <a:rPr lang="fr-FR" sz="2400" dirty="0">
                <a:solidFill>
                  <a:srgbClr val="000066"/>
                </a:solidFill>
                <a:latin typeface="Arial" charset="0"/>
                <a:cs typeface="Arial" charset="0"/>
              </a:rPr>
              <a:t>HS tiến hành </a:t>
            </a:r>
            <a:r>
              <a:rPr lang="fr-FR" sz="2400" i="1" dirty="0">
                <a:solidFill>
                  <a:srgbClr val="800000"/>
                </a:solidFill>
                <a:latin typeface="Arial" charset="0"/>
                <a:cs typeface="Arial" charset="0"/>
              </a:rPr>
              <a:t>các hoạt động học tập</a:t>
            </a:r>
            <a:r>
              <a:rPr lang="fr-FR" sz="2400" dirty="0">
                <a:solidFill>
                  <a:srgbClr val="336699"/>
                </a:solidFill>
                <a:latin typeface="Arial" charset="0"/>
                <a:cs typeface="Arial" charset="0"/>
              </a:rPr>
              <a:t> </a:t>
            </a:r>
            <a:r>
              <a:rPr lang="fr-FR" sz="2400" dirty="0">
                <a:solidFill>
                  <a:srgbClr val="003366"/>
                </a:solidFill>
                <a:latin typeface="Arial" charset="0"/>
                <a:cs typeface="Arial" charset="0"/>
              </a:rPr>
              <a:t>như: </a:t>
            </a:r>
            <a:r>
              <a:rPr lang="fr-FR" sz="2400" i="1" dirty="0">
                <a:solidFill>
                  <a:srgbClr val="800000"/>
                </a:solidFill>
                <a:latin typeface="Arial" charset="0"/>
                <a:cs typeface="Arial" charset="0"/>
              </a:rPr>
              <a:t>nhớ lại KT cũ, phát hiện KT mới, vận dụng sáng tạo KT đã biết vào các tình huống học tập hoặc thực tiễn,...  </a:t>
            </a:r>
          </a:p>
          <a:p>
            <a:pPr marL="274320" indent="-274320" algn="just" fontAlgn="auto">
              <a:lnSpc>
                <a:spcPct val="120000"/>
              </a:lnSpc>
              <a:spcBef>
                <a:spcPts val="600"/>
              </a:spcBef>
              <a:spcAft>
                <a:spcPts val="0"/>
              </a:spcAft>
              <a:buClr>
                <a:schemeClr val="accent3"/>
              </a:buClr>
              <a:buFont typeface="Arial" charset="0"/>
              <a:buNone/>
              <a:defRPr/>
            </a:pPr>
            <a:r>
              <a:rPr lang="it-IT" sz="2400" dirty="0">
                <a:solidFill>
                  <a:srgbClr val="003366"/>
                </a:solidFill>
                <a:latin typeface="Arial" charset="0"/>
                <a:cs typeface="Arial" charset="0"/>
              </a:rPr>
              <a:t>            </a:t>
            </a:r>
            <a:r>
              <a:rPr lang="it-IT" sz="2400" dirty="0">
                <a:solidFill>
                  <a:srgbClr val="000066"/>
                </a:solidFill>
                <a:latin typeface="Arial" charset="0"/>
                <a:cs typeface="Arial" charset="0"/>
              </a:rPr>
              <a:t>=&gt; Phát huy tính tích cực, tự giác, chủ động của HS, hình thành và phát triển năng lực tự học (sử dụng SGK, nghe, ghi chép, tìm kiếm thông tin,...) </a:t>
            </a:r>
            <a:r>
              <a:rPr lang="it-IT" sz="2400" dirty="0">
                <a:solidFill>
                  <a:srgbClr val="800000"/>
                </a:solidFill>
                <a:latin typeface="Arial" charset="0"/>
                <a:cs typeface="Arial" charset="0"/>
              </a:rPr>
              <a:t>=&gt; </a:t>
            </a:r>
            <a:r>
              <a:rPr lang="it-IT" sz="2400" i="1" dirty="0">
                <a:solidFill>
                  <a:srgbClr val="800000"/>
                </a:solidFill>
                <a:latin typeface="Arial" charset="0"/>
                <a:cs typeface="Arial" charset="0"/>
              </a:rPr>
              <a:t>Trau dồi các phẩm chất linh hoạt, độc lập, sáng tạo về tư duy cho HS.</a:t>
            </a:r>
            <a:endParaRPr lang="en-US" sz="2400" i="1" dirty="0">
              <a:solidFill>
                <a:srgbClr val="800000"/>
              </a:solidFill>
              <a:latin typeface="Arial" charset="0"/>
              <a:cs typeface="Arial" charset="0"/>
            </a:endParaRPr>
          </a:p>
          <a:p>
            <a:pPr marL="274320" indent="-274320" algn="just" fontAlgn="auto">
              <a:lnSpc>
                <a:spcPct val="120000"/>
              </a:lnSpc>
              <a:spcBef>
                <a:spcPts val="600"/>
              </a:spcBef>
              <a:spcAft>
                <a:spcPts val="0"/>
              </a:spcAft>
              <a:buClr>
                <a:schemeClr val="accent3"/>
              </a:buClr>
              <a:buFont typeface="Wingdings 3" pitchFamily="18" charset="2"/>
              <a:buNone/>
              <a:defRPr/>
            </a:pPr>
            <a:endParaRPr lang="en-US" sz="2400" dirty="0">
              <a:solidFill>
                <a:srgbClr val="003366"/>
              </a:solidFill>
              <a:latin typeface="Arial" charset="0"/>
              <a:cs typeface="Arial" charset="0"/>
            </a:endParaRPr>
          </a:p>
        </p:txBody>
      </p:sp>
      <p:sp>
        <p:nvSpPr>
          <p:cNvPr id="24578" name="Rectangle 2"/>
          <p:cNvSpPr>
            <a:spLocks noChangeArrowheads="1"/>
          </p:cNvSpPr>
          <p:nvPr/>
        </p:nvSpPr>
        <p:spPr bwMode="auto">
          <a:xfrm>
            <a:off x="228600" y="304800"/>
            <a:ext cx="8686800" cy="523875"/>
          </a:xfrm>
          <a:prstGeom prst="rect">
            <a:avLst/>
          </a:prstGeom>
          <a:noFill/>
          <a:ln w="9525">
            <a:noFill/>
            <a:miter lim="800000"/>
            <a:headEnd/>
            <a:tailEnd/>
          </a:ln>
        </p:spPr>
        <p:txBody>
          <a:bodyPr>
            <a:spAutoFit/>
          </a:bodyPr>
          <a:lstStyle/>
          <a:p>
            <a:pPr algn="ctr"/>
            <a:r>
              <a:rPr lang="en-US" sz="2800" b="1">
                <a:solidFill>
                  <a:srgbClr val="8E0000"/>
                </a:solidFill>
              </a:rPr>
              <a:t>2</a:t>
            </a:r>
            <a:r>
              <a:rPr lang="vi-VN" sz="2800" b="1">
                <a:solidFill>
                  <a:srgbClr val="8E0000"/>
                </a:solidFill>
              </a:rPr>
              <a:t>. </a:t>
            </a:r>
            <a:r>
              <a:rPr lang="es-ES" sz="2800" b="1">
                <a:solidFill>
                  <a:srgbClr val="8E0000"/>
                </a:solidFill>
              </a:rPr>
              <a:t>Đ</a:t>
            </a:r>
            <a:r>
              <a:rPr lang="en-US" sz="2800" b="1">
                <a:solidFill>
                  <a:srgbClr val="8E0000"/>
                </a:solidFill>
              </a:rPr>
              <a:t>ổ</a:t>
            </a:r>
            <a:r>
              <a:rPr lang="vi-VN" sz="2800" b="1">
                <a:solidFill>
                  <a:srgbClr val="8E0000"/>
                </a:solidFill>
              </a:rPr>
              <a:t>i mới </a:t>
            </a:r>
            <a:r>
              <a:rPr lang="en-US" sz="2800" b="1">
                <a:solidFill>
                  <a:srgbClr val="8E0000"/>
                </a:solidFill>
              </a:rPr>
              <a:t>PPDH, HT</a:t>
            </a:r>
            <a:r>
              <a:rPr lang="vi-VN" sz="2800" b="1">
                <a:solidFill>
                  <a:srgbClr val="8E0000"/>
                </a:solidFill>
              </a:rPr>
              <a:t> </a:t>
            </a:r>
            <a:r>
              <a:rPr lang="en-US" sz="2800" b="1">
                <a:solidFill>
                  <a:srgbClr val="8E0000"/>
                </a:solidFill>
              </a:rPr>
              <a:t>tổ chức dạy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roup 2"/>
          <p:cNvGrpSpPr>
            <a:grpSpLocks/>
          </p:cNvGrpSpPr>
          <p:nvPr/>
        </p:nvGrpSpPr>
        <p:grpSpPr bwMode="auto">
          <a:xfrm>
            <a:off x="685800" y="1143000"/>
            <a:ext cx="7391400" cy="5089525"/>
            <a:chOff x="626" y="4147"/>
            <a:chExt cx="11339" cy="7260"/>
          </a:xfrm>
        </p:grpSpPr>
        <p:sp>
          <p:nvSpPr>
            <p:cNvPr id="26629" name="Text Box 3"/>
            <p:cNvSpPr txBox="1">
              <a:spLocks noChangeArrowheads="1"/>
            </p:cNvSpPr>
            <p:nvPr/>
          </p:nvSpPr>
          <p:spPr bwMode="auto">
            <a:xfrm>
              <a:off x="626" y="4147"/>
              <a:ext cx="11105" cy="1127"/>
            </a:xfrm>
            <a:prstGeom prst="rect">
              <a:avLst/>
            </a:prstGeom>
            <a:solidFill>
              <a:srgbClr val="66FFFF"/>
            </a:solidFill>
            <a:ln w="9525">
              <a:solidFill>
                <a:srgbClr val="FF0066"/>
              </a:solidFill>
              <a:miter lim="800000"/>
              <a:headEnd/>
              <a:tailEnd/>
            </a:ln>
          </p:spPr>
          <p:txBody>
            <a:bodyPr/>
            <a:lstStyle/>
            <a:p>
              <a:pPr algn="ctr">
                <a:spcAft>
                  <a:spcPts val="450"/>
                </a:spcAft>
              </a:pPr>
              <a:r>
                <a:rPr lang="en-AU" altLang="en-US" sz="2400" b="1" i="1">
                  <a:solidFill>
                    <a:srgbClr val="0000FF"/>
                  </a:solidFill>
                </a:rPr>
                <a:t>Hoạt động 1</a:t>
              </a:r>
              <a:r>
                <a:rPr lang="en-AU" altLang="en-US" sz="2400" i="1">
                  <a:solidFill>
                    <a:srgbClr val="0000FF"/>
                  </a:solidFill>
                </a:rPr>
                <a:t>. </a:t>
              </a:r>
              <a:r>
                <a:rPr lang="en-AU" altLang="en-US" sz="2400" b="1">
                  <a:solidFill>
                    <a:srgbClr val="0000FF"/>
                  </a:solidFill>
                </a:rPr>
                <a:t>Xuất phát/Khởi động/Dẫn nhập</a:t>
              </a:r>
              <a:endParaRPr lang="en-US" altLang="en-US" sz="2400" b="1">
                <a:solidFill>
                  <a:srgbClr val="0000FF"/>
                </a:solidFill>
              </a:endParaRPr>
            </a:p>
          </p:txBody>
        </p:sp>
        <p:sp>
          <p:nvSpPr>
            <p:cNvPr id="26630" name="Text Box 5"/>
            <p:cNvSpPr txBox="1">
              <a:spLocks noChangeArrowheads="1"/>
            </p:cNvSpPr>
            <p:nvPr/>
          </p:nvSpPr>
          <p:spPr bwMode="auto">
            <a:xfrm>
              <a:off x="626" y="7320"/>
              <a:ext cx="11339" cy="1057"/>
            </a:xfrm>
            <a:prstGeom prst="rect">
              <a:avLst/>
            </a:prstGeom>
            <a:solidFill>
              <a:srgbClr val="FFCCFF"/>
            </a:solidFill>
            <a:ln w="9525">
              <a:solidFill>
                <a:srgbClr val="FFFF00"/>
              </a:solidFill>
              <a:miter lim="800000"/>
              <a:headEnd/>
              <a:tailEnd/>
            </a:ln>
          </p:spPr>
          <p:txBody>
            <a:bodyPr/>
            <a:lstStyle/>
            <a:p>
              <a:pPr algn="ctr">
                <a:spcAft>
                  <a:spcPts val="450"/>
                </a:spcAft>
              </a:pPr>
              <a:r>
                <a:rPr lang="en-AU" altLang="en-US" sz="2400" b="1" i="1">
                  <a:solidFill>
                    <a:srgbClr val="0000FF"/>
                  </a:solidFill>
                </a:rPr>
                <a:t>Hoạt động 3. </a:t>
              </a:r>
              <a:r>
                <a:rPr lang="en-AU" altLang="en-US" sz="2400" b="1">
                  <a:solidFill>
                    <a:srgbClr val="0000FF"/>
                  </a:solidFill>
                </a:rPr>
                <a:t>Hệ thống hóa kiến thức/Luyện tập/Thực hành/TNo</a:t>
              </a:r>
              <a:endParaRPr lang="en-US" altLang="en-US" sz="2400">
                <a:solidFill>
                  <a:srgbClr val="0000FF"/>
                </a:solidFill>
              </a:endParaRPr>
            </a:p>
          </p:txBody>
        </p:sp>
        <p:sp>
          <p:nvSpPr>
            <p:cNvPr id="26631" name="Text Box 18"/>
            <p:cNvSpPr txBox="1">
              <a:spLocks noChangeArrowheads="1"/>
            </p:cNvSpPr>
            <p:nvPr/>
          </p:nvSpPr>
          <p:spPr bwMode="auto">
            <a:xfrm>
              <a:off x="626" y="10563"/>
              <a:ext cx="11339" cy="844"/>
            </a:xfrm>
            <a:prstGeom prst="rect">
              <a:avLst/>
            </a:prstGeom>
            <a:solidFill>
              <a:srgbClr val="CCFF33"/>
            </a:solidFill>
            <a:ln w="9525">
              <a:solidFill>
                <a:srgbClr val="6600FF"/>
              </a:solidFill>
              <a:miter lim="800000"/>
              <a:headEnd/>
              <a:tailEnd/>
            </a:ln>
          </p:spPr>
          <p:txBody>
            <a:bodyPr/>
            <a:lstStyle/>
            <a:p>
              <a:pPr algn="ctr">
                <a:spcAft>
                  <a:spcPts val="450"/>
                </a:spcAft>
              </a:pPr>
              <a:r>
                <a:rPr lang="en-US" altLang="en-US" sz="2400" b="1" i="1">
                  <a:solidFill>
                    <a:srgbClr val="F60427"/>
                  </a:solidFill>
                </a:rPr>
                <a:t>Hoạt động 5. </a:t>
              </a:r>
              <a:r>
                <a:rPr lang="en-US" altLang="en-US" sz="2400" b="1">
                  <a:solidFill>
                    <a:srgbClr val="F60427"/>
                  </a:solidFill>
                </a:rPr>
                <a:t>Tìm tòi, mở rộng</a:t>
              </a:r>
              <a:endParaRPr lang="en-US" altLang="en-US" sz="2400">
                <a:solidFill>
                  <a:srgbClr val="F60427"/>
                </a:solidFill>
              </a:endParaRPr>
            </a:p>
          </p:txBody>
        </p:sp>
        <p:sp>
          <p:nvSpPr>
            <p:cNvPr id="82953" name="Line 35"/>
            <p:cNvSpPr>
              <a:spLocks noChangeShapeType="1"/>
            </p:cNvSpPr>
            <p:nvPr/>
          </p:nvSpPr>
          <p:spPr bwMode="auto">
            <a:xfrm>
              <a:off x="6588" y="8422"/>
              <a:ext cx="0" cy="433"/>
            </a:xfrm>
            <a:prstGeom prst="line">
              <a:avLst/>
            </a:prstGeom>
            <a:noFill/>
            <a:ln w="28575">
              <a:solidFill>
                <a:srgbClr val="000066"/>
              </a:solidFill>
              <a:round/>
              <a:headEnd/>
              <a:tailEnd type="triangle" w="med" len="med"/>
            </a:ln>
            <a:extLst>
              <a:ext uri="{909E8E84-426E-40DD-AFC4-6F175D3DCCD1}"/>
            </a:extLst>
          </p:spPr>
          <p:txBody>
            <a:bodyPr/>
            <a:lstStyle/>
            <a:p>
              <a:pPr fontAlgn="auto">
                <a:spcBef>
                  <a:spcPts val="0"/>
                </a:spcBef>
                <a:spcAft>
                  <a:spcPts val="0"/>
                </a:spcAft>
                <a:defRPr/>
              </a:pPr>
              <a:endParaRPr lang="en-US" sz="1350">
                <a:latin typeface="+mn-lt"/>
                <a:cs typeface="+mn-cs"/>
              </a:endParaRPr>
            </a:p>
          </p:txBody>
        </p:sp>
        <p:sp>
          <p:nvSpPr>
            <p:cNvPr id="82954" name="Line 36"/>
            <p:cNvSpPr>
              <a:spLocks noChangeShapeType="1"/>
            </p:cNvSpPr>
            <p:nvPr/>
          </p:nvSpPr>
          <p:spPr bwMode="auto">
            <a:xfrm>
              <a:off x="6588" y="6912"/>
              <a:ext cx="0" cy="433"/>
            </a:xfrm>
            <a:prstGeom prst="line">
              <a:avLst/>
            </a:prstGeom>
            <a:noFill/>
            <a:ln w="28575">
              <a:solidFill>
                <a:srgbClr val="000066"/>
              </a:solidFill>
              <a:round/>
              <a:headEnd/>
              <a:tailEnd type="triangle" w="med" len="med"/>
            </a:ln>
            <a:extLst>
              <a:ext uri="{909E8E84-426E-40DD-AFC4-6F175D3DCCD1}"/>
            </a:extLst>
          </p:spPr>
          <p:txBody>
            <a:bodyPr/>
            <a:lstStyle/>
            <a:p>
              <a:pPr fontAlgn="auto">
                <a:spcBef>
                  <a:spcPts val="0"/>
                </a:spcBef>
                <a:spcAft>
                  <a:spcPts val="0"/>
                </a:spcAft>
                <a:defRPr/>
              </a:pPr>
              <a:endParaRPr lang="en-US" sz="1350">
                <a:latin typeface="+mn-lt"/>
                <a:cs typeface="+mn-cs"/>
              </a:endParaRPr>
            </a:p>
          </p:txBody>
        </p:sp>
        <p:sp>
          <p:nvSpPr>
            <p:cNvPr id="82955" name="Line 37"/>
            <p:cNvSpPr>
              <a:spLocks noChangeShapeType="1"/>
            </p:cNvSpPr>
            <p:nvPr/>
          </p:nvSpPr>
          <p:spPr bwMode="auto">
            <a:xfrm>
              <a:off x="6588" y="10132"/>
              <a:ext cx="0" cy="430"/>
            </a:xfrm>
            <a:prstGeom prst="line">
              <a:avLst/>
            </a:prstGeom>
            <a:noFill/>
            <a:ln w="28575">
              <a:solidFill>
                <a:srgbClr val="000066"/>
              </a:solidFill>
              <a:round/>
              <a:headEnd/>
              <a:tailEnd type="triangle" w="med" len="med"/>
            </a:ln>
            <a:extLst>
              <a:ext uri="{909E8E84-426E-40DD-AFC4-6F175D3DCCD1}"/>
            </a:extLst>
          </p:spPr>
          <p:txBody>
            <a:bodyPr/>
            <a:lstStyle/>
            <a:p>
              <a:pPr fontAlgn="auto">
                <a:spcBef>
                  <a:spcPts val="0"/>
                </a:spcBef>
                <a:spcAft>
                  <a:spcPts val="0"/>
                </a:spcAft>
                <a:defRPr/>
              </a:pPr>
              <a:endParaRPr lang="en-US" sz="1350">
                <a:latin typeface="+mn-lt"/>
                <a:cs typeface="+mn-cs"/>
              </a:endParaRPr>
            </a:p>
          </p:txBody>
        </p:sp>
        <p:sp>
          <p:nvSpPr>
            <p:cNvPr id="82956" name="Line 42"/>
            <p:cNvSpPr>
              <a:spLocks noChangeShapeType="1"/>
            </p:cNvSpPr>
            <p:nvPr/>
          </p:nvSpPr>
          <p:spPr bwMode="auto">
            <a:xfrm>
              <a:off x="6588" y="5275"/>
              <a:ext cx="0" cy="430"/>
            </a:xfrm>
            <a:prstGeom prst="line">
              <a:avLst/>
            </a:prstGeom>
            <a:noFill/>
            <a:ln w="28575">
              <a:solidFill>
                <a:srgbClr val="000066"/>
              </a:solidFill>
              <a:round/>
              <a:headEnd/>
              <a:tailEnd type="triangle" w="med" len="med"/>
            </a:ln>
            <a:extLst>
              <a:ext uri="{909E8E84-426E-40DD-AFC4-6F175D3DCCD1}"/>
            </a:extLst>
          </p:spPr>
          <p:txBody>
            <a:bodyPr/>
            <a:lstStyle/>
            <a:p>
              <a:pPr fontAlgn="auto">
                <a:spcBef>
                  <a:spcPts val="0"/>
                </a:spcBef>
                <a:spcAft>
                  <a:spcPts val="0"/>
                </a:spcAft>
                <a:defRPr/>
              </a:pPr>
              <a:endParaRPr lang="en-US" sz="1350">
                <a:latin typeface="+mn-lt"/>
                <a:cs typeface="+mn-cs"/>
              </a:endParaRPr>
            </a:p>
          </p:txBody>
        </p:sp>
      </p:grpSp>
      <p:sp>
        <p:nvSpPr>
          <p:cNvPr id="26626" name="Rectangle 45"/>
          <p:cNvSpPr>
            <a:spLocks noGrp="1" noChangeArrowheads="1"/>
          </p:cNvSpPr>
          <p:nvPr>
            <p:ph type="title"/>
          </p:nvPr>
        </p:nvSpPr>
        <p:spPr>
          <a:xfrm>
            <a:off x="1485900" y="298450"/>
            <a:ext cx="6172200" cy="433388"/>
          </a:xfrm>
        </p:spPr>
        <p:txBody>
          <a:bodyPr/>
          <a:lstStyle/>
          <a:p>
            <a:pPr algn="ctr"/>
            <a:r>
              <a:rPr lang="en-AU" altLang="en-US" sz="3600" b="1" smtClean="0">
                <a:solidFill>
                  <a:srgbClr val="FF0000"/>
                </a:solidFill>
              </a:rPr>
              <a:t>TIẾN TRÌNH DẠY HỌC</a:t>
            </a:r>
            <a:endParaRPr lang="en-US" altLang="en-US" sz="3600" smtClean="0">
              <a:solidFill>
                <a:srgbClr val="FF0000"/>
              </a:solidFill>
            </a:endParaRPr>
          </a:p>
        </p:txBody>
      </p:sp>
      <p:sp>
        <p:nvSpPr>
          <p:cNvPr id="26627" name="Text Box 3"/>
          <p:cNvSpPr txBox="1">
            <a:spLocks noChangeArrowheads="1"/>
          </p:cNvSpPr>
          <p:nvPr/>
        </p:nvSpPr>
        <p:spPr bwMode="auto">
          <a:xfrm>
            <a:off x="685800" y="2244725"/>
            <a:ext cx="7391400" cy="804863"/>
          </a:xfrm>
          <a:prstGeom prst="rect">
            <a:avLst/>
          </a:prstGeom>
          <a:solidFill>
            <a:srgbClr val="FFFF99"/>
          </a:solidFill>
          <a:ln w="9525">
            <a:solidFill>
              <a:srgbClr val="FF0066"/>
            </a:solidFill>
            <a:miter lim="800000"/>
            <a:headEnd/>
            <a:tailEnd/>
          </a:ln>
        </p:spPr>
        <p:txBody>
          <a:bodyPr/>
          <a:lstStyle/>
          <a:p>
            <a:pPr algn="ctr">
              <a:spcAft>
                <a:spcPts val="450"/>
              </a:spcAft>
            </a:pPr>
            <a:r>
              <a:rPr lang="en-AU" altLang="en-US" sz="2400" b="1" i="1"/>
              <a:t>Hoạt động 2. </a:t>
            </a:r>
            <a:r>
              <a:rPr lang="en-AU" altLang="en-US" sz="2400" b="1"/>
              <a:t>Nghiên cứu, hình thành kiến thức</a:t>
            </a:r>
            <a:endParaRPr lang="en-US" altLang="en-US" sz="2400" b="1">
              <a:solidFill>
                <a:srgbClr val="FFFF00"/>
              </a:solidFill>
            </a:endParaRPr>
          </a:p>
        </p:txBody>
      </p:sp>
      <p:sp>
        <p:nvSpPr>
          <p:cNvPr id="26628" name="Text Box 5"/>
          <p:cNvSpPr txBox="1">
            <a:spLocks noChangeArrowheads="1"/>
          </p:cNvSpPr>
          <p:nvPr/>
        </p:nvSpPr>
        <p:spPr bwMode="auto">
          <a:xfrm>
            <a:off x="685800" y="4443413"/>
            <a:ext cx="7391400" cy="893762"/>
          </a:xfrm>
          <a:prstGeom prst="rect">
            <a:avLst/>
          </a:prstGeom>
          <a:solidFill>
            <a:srgbClr val="99FF99"/>
          </a:solidFill>
          <a:ln w="9525">
            <a:solidFill>
              <a:srgbClr val="FFFF00"/>
            </a:solidFill>
            <a:miter lim="800000"/>
            <a:headEnd/>
            <a:tailEnd/>
          </a:ln>
        </p:spPr>
        <p:txBody>
          <a:bodyPr/>
          <a:lstStyle/>
          <a:p>
            <a:pPr algn="ctr">
              <a:spcAft>
                <a:spcPts val="450"/>
              </a:spcAft>
            </a:pPr>
            <a:r>
              <a:rPr lang="en-US" altLang="en-US" sz="2400" b="1" i="1"/>
              <a:t>Hoạt động 4. </a:t>
            </a:r>
            <a:r>
              <a:rPr lang="en-US" altLang="en-US" sz="2400" b="1"/>
              <a:t>Vận dụng kiến thức vào thực tiễn</a:t>
            </a:r>
            <a:endParaRPr lang="en-US" altLang="en-US" sz="2400">
              <a:solidFill>
                <a:srgbClr val="F1F70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457200" y="114300"/>
            <a:ext cx="8229600" cy="800100"/>
          </a:xfrm>
        </p:spPr>
        <p:txBody>
          <a:bodyPr>
            <a:normAutofit fontScale="90000"/>
          </a:bodyPr>
          <a:lstStyle/>
          <a:p>
            <a:pPr fontAlgn="auto">
              <a:spcAft>
                <a:spcPts val="0"/>
              </a:spcAft>
              <a:defRPr/>
            </a:pPr>
            <a:r>
              <a:rPr lang="en-US" dirty="0" err="1">
                <a:solidFill>
                  <a:srgbClr val="FF0000"/>
                </a:solidFill>
              </a:rPr>
              <a:t>Thiết</a:t>
            </a:r>
            <a:r>
              <a:rPr lang="en-US" dirty="0">
                <a:solidFill>
                  <a:srgbClr val="FF0000"/>
                </a:solidFill>
              </a:rPr>
              <a:t> </a:t>
            </a:r>
            <a:r>
              <a:rPr lang="en-US" dirty="0" err="1">
                <a:solidFill>
                  <a:srgbClr val="FF0000"/>
                </a:solidFill>
              </a:rPr>
              <a:t>kế</a:t>
            </a:r>
            <a:r>
              <a:rPr lang="en-US" dirty="0">
                <a:solidFill>
                  <a:srgbClr val="FF0000"/>
                </a:solidFill>
              </a:rPr>
              <a:t> </a:t>
            </a:r>
            <a:r>
              <a:rPr lang="en-US" dirty="0" err="1">
                <a:solidFill>
                  <a:srgbClr val="FF0000"/>
                </a:solidFill>
              </a:rPr>
              <a:t>các</a:t>
            </a:r>
            <a:r>
              <a:rPr lang="en-US" dirty="0">
                <a:solidFill>
                  <a:srgbClr val="FF0000"/>
                </a:solidFill>
              </a:rPr>
              <a:t> </a:t>
            </a:r>
            <a:r>
              <a:rPr lang="en-US" dirty="0" err="1">
                <a:solidFill>
                  <a:srgbClr val="FF0000"/>
                </a:solidFill>
              </a:rPr>
              <a:t>hoạt</a:t>
            </a:r>
            <a:r>
              <a:rPr lang="en-US" dirty="0">
                <a:solidFill>
                  <a:srgbClr val="FF0000"/>
                </a:solidFill>
              </a:rPr>
              <a:t> </a:t>
            </a:r>
            <a:r>
              <a:rPr lang="en-US" dirty="0" err="1">
                <a:solidFill>
                  <a:srgbClr val="FF0000"/>
                </a:solidFill>
              </a:rPr>
              <a:t>động</a:t>
            </a:r>
            <a:r>
              <a:rPr lang="en-US" dirty="0">
                <a:solidFill>
                  <a:srgbClr val="FF0000"/>
                </a:solidFill>
              </a:rPr>
              <a:t> </a:t>
            </a:r>
            <a:r>
              <a:rPr lang="en-US" dirty="0" err="1">
                <a:solidFill>
                  <a:srgbClr val="FF0000"/>
                </a:solidFill>
              </a:rPr>
              <a:t>học</a:t>
            </a:r>
            <a:endParaRPr lang="en-US" dirty="0">
              <a:solidFill>
                <a:srgbClr val="FF0000"/>
              </a:solidFill>
            </a:endParaRPr>
          </a:p>
        </p:txBody>
      </p:sp>
      <p:sp>
        <p:nvSpPr>
          <p:cNvPr id="3" name="Content Placeholder 2"/>
          <p:cNvSpPr>
            <a:spLocks noGrp="1"/>
          </p:cNvSpPr>
          <p:nvPr>
            <p:ph idx="1"/>
          </p:nvPr>
        </p:nvSpPr>
        <p:spPr>
          <a:xfrm>
            <a:off x="0" y="1257300"/>
            <a:ext cx="9144000" cy="5486400"/>
          </a:xfrm>
        </p:spPr>
        <p:txBody>
          <a:bodyPr/>
          <a:lstStyle/>
          <a:p>
            <a:r>
              <a:rPr lang="en-US" sz="2800" smtClean="0">
                <a:solidFill>
                  <a:srgbClr val="0000FF"/>
                </a:solidFill>
                <a:latin typeface="Times New Roman" pitchFamily="18" charset="0"/>
                <a:cs typeface="Times New Roman" pitchFamily="18" charset="0"/>
              </a:rPr>
              <a:t>Mục đích:</a:t>
            </a:r>
            <a:endParaRPr lang="en-US" sz="2800" smtClean="0">
              <a:latin typeface="Times New Roman" pitchFamily="18" charset="0"/>
              <a:cs typeface="Times New Roman" pitchFamily="18" charset="0"/>
            </a:endParaRPr>
          </a:p>
          <a:p>
            <a:r>
              <a:rPr lang="en-US" sz="2800" smtClean="0">
                <a:solidFill>
                  <a:srgbClr val="0000FF"/>
                </a:solidFill>
                <a:latin typeface="Times New Roman" pitchFamily="18" charset="0"/>
                <a:cs typeface="Times New Roman" pitchFamily="18" charset="0"/>
              </a:rPr>
              <a:t>Nội dung</a:t>
            </a:r>
          </a:p>
          <a:p>
            <a:r>
              <a:rPr lang="en-US" sz="2800" smtClean="0">
                <a:solidFill>
                  <a:srgbClr val="0000FF"/>
                </a:solidFill>
                <a:latin typeface="Times New Roman" pitchFamily="18" charset="0"/>
                <a:cs typeface="Times New Roman" pitchFamily="18" charset="0"/>
              </a:rPr>
              <a:t>Dự kiến sản phẩm hoạt động của học sinh </a:t>
            </a:r>
          </a:p>
          <a:p>
            <a:r>
              <a:rPr lang="en-US" sz="2800" smtClean="0">
                <a:solidFill>
                  <a:srgbClr val="0000FF"/>
                </a:solidFill>
                <a:latin typeface="Times New Roman" pitchFamily="18" charset="0"/>
                <a:cs typeface="Times New Roman" pitchFamily="18" charset="0"/>
              </a:rPr>
              <a:t>Kỹ thuật tổ chức hoạt động: </a:t>
            </a:r>
          </a:p>
          <a:p>
            <a:pPr>
              <a:buFontTx/>
              <a:buChar char="-"/>
            </a:pPr>
            <a:r>
              <a:rPr lang="en-US" sz="2800" smtClean="0">
                <a:latin typeface="Times New Roman" pitchFamily="18" charset="0"/>
                <a:cs typeface="Times New Roman" pitchFamily="18" charset="0"/>
              </a:rPr>
              <a:t>Giáo viên giao nhiệm vụ (nội dung, phương tiện, cách thực hiện, yêu cầu sản phẩm phải hoàn thành)</a:t>
            </a:r>
          </a:p>
          <a:p>
            <a:pPr>
              <a:buFontTx/>
              <a:buChar char="-"/>
            </a:pPr>
            <a:r>
              <a:rPr lang="en-US" sz="2800" smtClean="0">
                <a:latin typeface="Times New Roman" pitchFamily="18" charset="0"/>
                <a:cs typeface="Times New Roman" pitchFamily="18" charset="0"/>
              </a:rPr>
              <a:t>HS thực hiện nhiệm vụ (qua thực tế, tài liệu, video; cá nhân hoặc nhóm); </a:t>
            </a:r>
          </a:p>
          <a:p>
            <a:pPr>
              <a:buFontTx/>
              <a:buChar char="-"/>
            </a:pPr>
            <a:r>
              <a:rPr lang="en-US" sz="2800" smtClean="0">
                <a:latin typeface="Times New Roman" pitchFamily="18" charset="0"/>
                <a:cs typeface="Times New Roman" pitchFamily="18" charset="0"/>
              </a:rPr>
              <a:t>Báo cáo, thảo luận (thời gian, địa điểm, cách thức)</a:t>
            </a:r>
          </a:p>
          <a:p>
            <a:pPr>
              <a:buFontTx/>
              <a:buChar char="-"/>
            </a:pPr>
            <a:r>
              <a:rPr lang="en-US" sz="2800" smtClean="0">
                <a:latin typeface="Times New Roman" pitchFamily="18" charset="0"/>
                <a:cs typeface="Times New Roman" pitchFamily="18" charset="0"/>
              </a:rPr>
              <a:t>Giáo viên nhận xét, đánh giá, “chốt” kiến thức mới.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33388" y="76200"/>
            <a:ext cx="8229600" cy="914400"/>
          </a:xfrm>
        </p:spPr>
        <p:txBody>
          <a:bodyPr/>
          <a:lstStyle/>
          <a:p>
            <a:r>
              <a:rPr lang="en-US" smtClean="0">
                <a:solidFill>
                  <a:srgbClr val="FF0000"/>
                </a:solidFill>
              </a:rPr>
              <a:t>TIẾN TRÌNH BÀI HỌC</a:t>
            </a:r>
          </a:p>
        </p:txBody>
      </p:sp>
      <p:graphicFrame>
        <p:nvGraphicFramePr>
          <p:cNvPr id="4" name="Content Placeholder 3">
            <a:extLst>
              <a:ext uri="{FF2B5EF4-FFF2-40B4-BE49-F238E27FC236}"/>
            </a:extLst>
          </p:cNvPr>
          <p:cNvGraphicFramePr>
            <a:graphicFrameLocks noGrp="1"/>
          </p:cNvGraphicFramePr>
          <p:nvPr>
            <p:ph idx="1"/>
          </p:nvPr>
        </p:nvGraphicFramePr>
        <p:xfrm>
          <a:off x="1189038" y="1543050"/>
          <a:ext cx="7502525" cy="4430713"/>
        </p:xfrm>
        <a:graphic>
          <a:graphicData uri="http://schemas.openxmlformats.org/drawingml/2006/table">
            <a:tbl>
              <a:tblPr firstRow="1" bandRow="1">
                <a:tableStyleId>{5C22544A-7EE6-4342-B048-85BDC9FD1C3A}</a:tableStyleId>
              </a:tblPr>
              <a:tblGrid>
                <a:gridCol w="1744318">
                  <a:extLst>
                    <a:ext uri="{9D8B030D-6E8A-4147-A177-3AD203B41FA5}"/>
                  </a:extLst>
                </a:gridCol>
                <a:gridCol w="1338772">
                  <a:extLst>
                    <a:ext uri="{9D8B030D-6E8A-4147-A177-3AD203B41FA5}"/>
                  </a:extLst>
                </a:gridCol>
                <a:gridCol w="2161761">
                  <a:extLst>
                    <a:ext uri="{9D8B030D-6E8A-4147-A177-3AD203B41FA5}"/>
                  </a:extLst>
                </a:gridCol>
                <a:gridCol w="2258127">
                  <a:extLst>
                    <a:ext uri="{9D8B030D-6E8A-4147-A177-3AD203B41FA5}"/>
                  </a:extLst>
                </a:gridCol>
              </a:tblGrid>
              <a:tr h="480060">
                <a:tc>
                  <a:txBody>
                    <a:bodyPr/>
                    <a:lstStyle/>
                    <a:p>
                      <a:pPr algn="ctr"/>
                      <a:r>
                        <a:rPr lang="en-US" sz="1400" dirty="0" err="1">
                          <a:solidFill>
                            <a:srgbClr val="FF0000"/>
                          </a:solidFill>
                          <a:latin typeface="Arial" panose="020B0604020202020204" pitchFamily="34" charset="0"/>
                          <a:cs typeface="Arial" panose="020B0604020202020204" pitchFamily="34" charset="0"/>
                        </a:rPr>
                        <a:t>Phương</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pháp</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dạy</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học</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tích</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cực</a:t>
                      </a:r>
                      <a:endParaRPr lang="en-US" sz="1400" dirty="0">
                        <a:solidFill>
                          <a:srgbClr val="FF0000"/>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FF0000"/>
                          </a:solidFill>
                          <a:latin typeface="Arial" panose="020B0604020202020204" pitchFamily="34" charset="0"/>
                          <a:cs typeface="Arial" panose="020B0604020202020204" pitchFamily="34" charset="0"/>
                        </a:rPr>
                        <a:t>Mô</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hình</a:t>
                      </a:r>
                      <a:r>
                        <a:rPr lang="en-US" sz="1400" dirty="0">
                          <a:solidFill>
                            <a:srgbClr val="FF0000"/>
                          </a:solidFill>
                          <a:latin typeface="Arial" panose="020B0604020202020204" pitchFamily="34" charset="0"/>
                          <a:cs typeface="Arial" panose="020B0604020202020204" pitchFamily="34" charset="0"/>
                        </a:rPr>
                        <a:t> THM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400" dirty="0" err="1">
                          <a:solidFill>
                            <a:srgbClr val="FF0000"/>
                          </a:solidFill>
                          <a:latin typeface="Arial" panose="020B0604020202020204" pitchFamily="34" charset="0"/>
                          <a:cs typeface="Arial" panose="020B0604020202020204" pitchFamily="34" charset="0"/>
                        </a:rPr>
                        <a:t>Giáo</a:t>
                      </a:r>
                      <a:r>
                        <a:rPr lang="en-US" sz="1400" dirty="0">
                          <a:solidFill>
                            <a:srgbClr val="FF0000"/>
                          </a:solidFill>
                          <a:latin typeface="Arial" panose="020B0604020202020204" pitchFamily="34" charset="0"/>
                          <a:cs typeface="Arial" panose="020B0604020202020204" pitchFamily="34" charset="0"/>
                        </a:rPr>
                        <a:t> </a:t>
                      </a:r>
                      <a:r>
                        <a:rPr lang="en-US" sz="1400" dirty="0" err="1">
                          <a:solidFill>
                            <a:srgbClr val="FF0000"/>
                          </a:solidFill>
                          <a:latin typeface="Arial" panose="020B0604020202020204" pitchFamily="34" charset="0"/>
                          <a:cs typeface="Arial" panose="020B0604020202020204" pitchFamily="34" charset="0"/>
                        </a:rPr>
                        <a:t>dục</a:t>
                      </a:r>
                      <a:r>
                        <a:rPr lang="en-US" sz="1400" dirty="0">
                          <a:solidFill>
                            <a:srgbClr val="FF0000"/>
                          </a:solidFill>
                          <a:latin typeface="Arial" panose="020B0604020202020204" pitchFamily="34" charset="0"/>
                          <a:cs typeface="Arial" panose="020B0604020202020204" pitchFamily="34" charset="0"/>
                        </a:rPr>
                        <a:t> STEM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84942">
                <a:tc>
                  <a:txBody>
                    <a:bodyPr/>
                    <a:lstStyle/>
                    <a:p>
                      <a:pPr algn="ctr"/>
                      <a:r>
                        <a:rPr lang="en-US" sz="1400" dirty="0">
                          <a:solidFill>
                            <a:srgbClr val="0000FF"/>
                          </a:solidFill>
                          <a:latin typeface="Arial" panose="020B0604020202020204" pitchFamily="34" charset="0"/>
                          <a:cs typeface="Arial" panose="020B0604020202020204" pitchFamily="34" charset="0"/>
                        </a:rPr>
                        <a:t>Engage/</a:t>
                      </a:r>
                      <a:r>
                        <a:rPr lang="en-US" sz="1400" dirty="0" err="1">
                          <a:solidFill>
                            <a:srgbClr val="0000FF"/>
                          </a:solidFill>
                          <a:latin typeface="Arial" panose="020B0604020202020204" pitchFamily="34" charset="0"/>
                          <a:cs typeface="Arial" panose="020B0604020202020204" pitchFamily="34" charset="0"/>
                        </a:rPr>
                        <a:t>Gắn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kết</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00FF"/>
                          </a:solidFill>
                          <a:latin typeface="Arial" panose="020B0604020202020204" pitchFamily="34" charset="0"/>
                          <a:cs typeface="Arial" panose="020B0604020202020204" pitchFamily="34" charset="0"/>
                        </a:rPr>
                        <a:t>Khởi</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động</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00FF"/>
                          </a:solidFill>
                          <a:latin typeface="Arial" panose="020B0604020202020204" pitchFamily="34" charset="0"/>
                          <a:cs typeface="Arial" panose="020B0604020202020204" pitchFamily="34" charset="0"/>
                        </a:rPr>
                        <a:t>Xác</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định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vấn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đề</a:t>
                      </a:r>
                      <a:r>
                        <a:rPr lang="en-US" sz="1400" dirty="0">
                          <a:solidFill>
                            <a:srgbClr val="0000FF"/>
                          </a:solidFill>
                          <a:latin typeface="Arial" panose="020B0604020202020204" pitchFamily="34" charset="0"/>
                          <a:cs typeface="Arial" panose="020B0604020202020204" pitchFamily="34" charset="0"/>
                        </a:rPr>
                        <a:t>/</a:t>
                      </a:r>
                    </a:p>
                    <a:p>
                      <a:pPr algn="ctr"/>
                      <a:r>
                        <a:rPr lang="en-US" sz="1400" dirty="0" err="1">
                          <a:solidFill>
                            <a:srgbClr val="0000FF"/>
                          </a:solidFill>
                          <a:latin typeface="Arial" panose="020B0604020202020204" pitchFamily="34" charset="0"/>
                          <a:cs typeface="Arial" panose="020B0604020202020204" pitchFamily="34" charset="0"/>
                        </a:rPr>
                        <a:t>nhu</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cầu</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thực</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tiễn</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Arial" panose="020B0604020202020204" pitchFamily="34" charset="0"/>
                          <a:cs typeface="Arial" panose="020B0604020202020204" pitchFamily="34" charset="0"/>
                        </a:rPr>
                        <a:t>HĐ1: </a:t>
                      </a:r>
                      <a:r>
                        <a:rPr lang="en-US" sz="1400" b="0" dirty="0" err="1">
                          <a:solidFill>
                            <a:srgbClr val="0000FF"/>
                          </a:solidFill>
                          <a:latin typeface="Arial" panose="020B0604020202020204" pitchFamily="34" charset="0"/>
                          <a:cs typeface="Arial" panose="020B0604020202020204" pitchFamily="34" charset="0"/>
                        </a:rPr>
                        <a:t>Tiêu</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chí</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dụng</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cụ</a:t>
                      </a:r>
                      <a:r>
                        <a:rPr lang="en-US" sz="1400" b="0" dirty="0">
                          <a:solidFill>
                            <a:srgbClr val="0000FF"/>
                          </a:solidFill>
                          <a:latin typeface="Arial" panose="020B0604020202020204" pitchFamily="34" charset="0"/>
                          <a:cs typeface="Arial" panose="020B0604020202020204" pitchFamily="34" charset="0"/>
                        </a:rPr>
                        <a:t>/</a:t>
                      </a:r>
                      <a:r>
                        <a:rPr lang="en-US" sz="1400" b="0" dirty="0" err="1">
                          <a:solidFill>
                            <a:srgbClr val="0000FF"/>
                          </a:solidFill>
                          <a:latin typeface="Arial" panose="020B0604020202020204" pitchFamily="34" charset="0"/>
                          <a:cs typeface="Arial" panose="020B0604020202020204" pitchFamily="34" charset="0"/>
                        </a:rPr>
                        <a:t>thiết</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bị</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cần</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chế</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tạo</a:t>
                      </a:r>
                      <a:endParaRPr lang="en-US" sz="1400" b="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80060">
                <a:tc>
                  <a:txBody>
                    <a:bodyPr/>
                    <a:lstStyle/>
                    <a:p>
                      <a:pPr algn="ctr"/>
                      <a:r>
                        <a:rPr lang="en-US" sz="1400" dirty="0">
                          <a:solidFill>
                            <a:srgbClr val="0000FF"/>
                          </a:solidFill>
                          <a:latin typeface="Arial" panose="020B0604020202020204" pitchFamily="34" charset="0"/>
                          <a:cs typeface="Arial" panose="020B0604020202020204" pitchFamily="34" charset="0"/>
                        </a:rPr>
                        <a:t>Explore/</a:t>
                      </a:r>
                      <a:r>
                        <a:rPr lang="en-US" sz="1400" dirty="0" err="1">
                          <a:solidFill>
                            <a:srgbClr val="0000FF"/>
                          </a:solidFill>
                          <a:latin typeface="Arial" panose="020B0604020202020204" pitchFamily="34" charset="0"/>
                          <a:cs typeface="Arial" panose="020B0604020202020204" pitchFamily="34" charset="0"/>
                        </a:rPr>
                        <a:t>Khám</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phá</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00FF"/>
                          </a:solidFill>
                          <a:latin typeface="Arial" panose="020B0604020202020204" pitchFamily="34" charset="0"/>
                          <a:cs typeface="Arial" panose="020B0604020202020204" pitchFamily="34" charset="0"/>
                        </a:rPr>
                        <a:t>Hình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thành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kiến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thức</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Nghiên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cứu</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kiến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thức</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mới</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cần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sử</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dụng</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400" b="0" dirty="0">
                          <a:solidFill>
                            <a:srgbClr val="0000FF"/>
                          </a:solidFill>
                          <a:latin typeface="Arial" panose="020B0604020202020204" pitchFamily="34" charset="0"/>
                          <a:cs typeface="Arial" panose="020B0604020202020204" pitchFamily="34" charset="0"/>
                        </a:rPr>
                        <a:t>HĐ2: </a:t>
                      </a:r>
                      <a:r>
                        <a:rPr lang="en-US" sz="1400" b="0" dirty="0" err="1">
                          <a:solidFill>
                            <a:srgbClr val="0000FF"/>
                          </a:solidFill>
                          <a:latin typeface="Arial" panose="020B0604020202020204" pitchFamily="34" charset="0"/>
                          <a:cs typeface="Arial" panose="020B0604020202020204" pitchFamily="34" charset="0"/>
                        </a:rPr>
                        <a:t>Học</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kiến</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thức</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mới</a:t>
                      </a:r>
                      <a:r>
                        <a:rPr lang="en-US" sz="1400" b="0" dirty="0">
                          <a:solidFill>
                            <a:srgbClr val="0000FF"/>
                          </a:solidFill>
                          <a:latin typeface="Arial" panose="020B0604020202020204" pitchFamily="34" charset="0"/>
                          <a:cs typeface="Arial" panose="020B0604020202020204" pitchFamily="34" charset="0"/>
                        </a:rPr>
                        <a:t> + </a:t>
                      </a:r>
                      <a:r>
                        <a:rPr lang="en-US" sz="1400" b="0" dirty="0" err="1">
                          <a:solidFill>
                            <a:srgbClr val="0000FF"/>
                          </a:solidFill>
                          <a:latin typeface="Arial" panose="020B0604020202020204" pitchFamily="34" charset="0"/>
                          <a:cs typeface="Arial" panose="020B0604020202020204" pitchFamily="34" charset="0"/>
                        </a:rPr>
                        <a:t>Đề</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xuất</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các</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giải</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pháp</a:t>
                      </a:r>
                      <a:r>
                        <a:rPr lang="en-US" sz="1400" b="0" dirty="0">
                          <a:solidFill>
                            <a:srgbClr val="0000FF"/>
                          </a:solidFill>
                          <a:latin typeface="Arial" panose="020B0604020202020204" pitchFamily="34" charset="0"/>
                          <a:cs typeface="Arial" panose="020B0604020202020204" pitchFamily="34" charset="0"/>
                        </a:rPr>
                        <a:t>/</a:t>
                      </a:r>
                      <a:r>
                        <a:rPr lang="en-US" sz="1400" b="0" dirty="0" err="1">
                          <a:solidFill>
                            <a:srgbClr val="0000FF"/>
                          </a:solidFill>
                          <a:latin typeface="Arial" panose="020B0604020202020204" pitchFamily="34" charset="0"/>
                          <a:cs typeface="Arial" panose="020B0604020202020204" pitchFamily="34" charset="0"/>
                        </a:rPr>
                        <a:t>Bản</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thiết</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kế</a:t>
                      </a:r>
                      <a:endParaRPr lang="en-US" sz="1400" b="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81372">
                <a:tc>
                  <a:txBody>
                    <a:bodyPr/>
                    <a:lstStyle/>
                    <a:p>
                      <a:pPr algn="ctr"/>
                      <a:r>
                        <a:rPr lang="en-US" sz="1400" dirty="0">
                          <a:solidFill>
                            <a:srgbClr val="0000FF"/>
                          </a:solidFill>
                          <a:latin typeface="Arial" panose="020B0604020202020204" pitchFamily="34" charset="0"/>
                          <a:cs typeface="Arial" panose="020B0604020202020204" pitchFamily="34" charset="0"/>
                        </a:rPr>
                        <a:t>Explain/</a:t>
                      </a:r>
                      <a:r>
                        <a:rPr lang="en-US" sz="1400" dirty="0" err="1">
                          <a:solidFill>
                            <a:srgbClr val="0000FF"/>
                          </a:solidFill>
                          <a:latin typeface="Arial" panose="020B0604020202020204" pitchFamily="34" charset="0"/>
                          <a:cs typeface="Arial" panose="020B0604020202020204" pitchFamily="34" charset="0"/>
                        </a:rPr>
                        <a:t>Giải</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thích</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rgbClr val="0000FF"/>
                          </a:solidFill>
                          <a:latin typeface="Arial" panose="020B0604020202020204" pitchFamily="34" charset="0"/>
                          <a:cs typeface="Arial" panose="020B0604020202020204" pitchFamily="34" charset="0"/>
                        </a:rPr>
                        <a:t>Luyện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tập</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80060">
                <a:tc rowSpan="5">
                  <a:txBody>
                    <a:bodyPr/>
                    <a:lstStyle/>
                    <a:p>
                      <a:pPr algn="ctr"/>
                      <a:r>
                        <a:rPr lang="en-US" sz="1400" dirty="0">
                          <a:solidFill>
                            <a:srgbClr val="0000FF"/>
                          </a:solidFill>
                          <a:latin typeface="Arial" panose="020B0604020202020204" pitchFamily="34" charset="0"/>
                          <a:cs typeface="Arial" panose="020B0604020202020204" pitchFamily="34" charset="0"/>
                        </a:rPr>
                        <a:t>Extend/Elaborate</a:t>
                      </a:r>
                    </a:p>
                    <a:p>
                      <a:pPr algn="ctr"/>
                      <a:r>
                        <a:rPr lang="en-US" sz="1400" dirty="0" err="1">
                          <a:solidFill>
                            <a:srgbClr val="0000FF"/>
                          </a:solidFill>
                          <a:latin typeface="Arial" panose="020B0604020202020204" pitchFamily="34" charset="0"/>
                          <a:cs typeface="Arial" panose="020B0604020202020204" pitchFamily="34" charset="0"/>
                        </a:rPr>
                        <a:t>Mở</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rộng</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400" dirty="0">
                        <a:solidFill>
                          <a:srgbClr val="0000FF"/>
                        </a:solidFill>
                        <a:latin typeface="Arial" panose="020B0604020202020204" pitchFamily="34" charset="0"/>
                        <a:cs typeface="Arial" panose="020B0604020202020204" pitchFamily="34" charset="0"/>
                      </a:endParaRPr>
                    </a:p>
                    <a:p>
                      <a:pPr algn="ctr"/>
                      <a:endParaRPr lang="en-US" sz="1400" dirty="0">
                        <a:solidFill>
                          <a:srgbClr val="0000FF"/>
                        </a:solidFill>
                        <a:latin typeface="Arial" panose="020B0604020202020204" pitchFamily="34" charset="0"/>
                        <a:cs typeface="Arial" panose="020B0604020202020204" pitchFamily="34" charset="0"/>
                      </a:endParaRPr>
                    </a:p>
                    <a:p>
                      <a:pPr algn="ctr"/>
                      <a:endParaRPr lang="en-US" sz="1400" dirty="0">
                        <a:solidFill>
                          <a:srgbClr val="0000FF"/>
                        </a:solidFill>
                        <a:latin typeface="Arial" panose="020B0604020202020204" pitchFamily="34" charset="0"/>
                        <a:cs typeface="Arial" panose="020B0604020202020204" pitchFamily="34" charset="0"/>
                      </a:endParaRPr>
                    </a:p>
                    <a:p>
                      <a:pPr algn="ctr"/>
                      <a:r>
                        <a:rPr lang="en-US" sz="1400" dirty="0" err="1">
                          <a:solidFill>
                            <a:srgbClr val="0000FF"/>
                          </a:solidFill>
                          <a:latin typeface="Arial" panose="020B0604020202020204" pitchFamily="34" charset="0"/>
                          <a:cs typeface="Arial" panose="020B0604020202020204" pitchFamily="34" charset="0"/>
                        </a:rPr>
                        <a:t>Vận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dụng</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hoặc</a:t>
                      </a:r>
                      <a:r>
                        <a:rPr lang="en-US" sz="1400" dirty="0">
                          <a:solidFill>
                            <a:srgbClr val="0000FF"/>
                          </a:solidFill>
                          <a:latin typeface="Arial" panose="020B0604020202020204" pitchFamily="34" charset="0"/>
                          <a:cs typeface="Arial" panose="020B0604020202020204" pitchFamily="34" charset="0"/>
                        </a:rPr>
                        <a:t>/</a:t>
                      </a:r>
                      <a:r>
                        <a:rPr lang="en-US" sz="1400" dirty="0" err="1">
                          <a:solidFill>
                            <a:srgbClr val="0000FF"/>
                          </a:solidFill>
                          <a:latin typeface="Arial" panose="020B0604020202020204" pitchFamily="34" charset="0"/>
                          <a:cs typeface="Arial" panose="020B0604020202020204" pitchFamily="34" charset="0"/>
                        </a:rPr>
                        <a:t>và</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mở</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rộng</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Đề</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xuất</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các</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giải</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pháp</a:t>
                      </a:r>
                      <a:r>
                        <a:rPr lang="en-US" sz="1400" dirty="0">
                          <a:solidFill>
                            <a:srgbClr val="0000FF"/>
                          </a:solidFill>
                          <a:latin typeface="Arial" panose="020B0604020202020204" pitchFamily="34" charset="0"/>
                          <a:cs typeface="Arial" panose="020B0604020202020204" pitchFamily="34" charset="0"/>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Bản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thiết</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kế</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dirty="0">
                        <a:solidFill>
                          <a:srgbClr val="0000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80060">
                <a:tc vMerge="1">
                  <a:txBody>
                    <a:bodyPr/>
                    <a:lstStyle/>
                    <a:p>
                      <a:endParaRPr lang="en-US"/>
                    </a:p>
                  </a:txBody>
                  <a:tcPr/>
                </a:tc>
                <a:tc vMerge="1">
                  <a:txBody>
                    <a:bodyPr/>
                    <a:lstStyle/>
                    <a:p>
                      <a:endParaRPr 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Lựa</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chọn</a:t>
                      </a:r>
                      <a:r>
                        <a:rPr lang="en-US" sz="1400" dirty="0">
                          <a:solidFill>
                            <a:srgbClr val="0000FF"/>
                          </a:solidFill>
                          <a:latin typeface="Arial" panose="020B0604020202020204" pitchFamily="34" charset="0"/>
                          <a:cs typeface="Arial" panose="020B0604020202020204" pitchFamily="34" charset="0"/>
                        </a:rPr>
                        <a:t> 1 </a:t>
                      </a:r>
                      <a:r>
                        <a:rPr lang="en-US" sz="1400" dirty="0" err="1">
                          <a:solidFill>
                            <a:srgbClr val="0000FF"/>
                          </a:solidFill>
                          <a:latin typeface="Arial" panose="020B0604020202020204" pitchFamily="34" charset="0"/>
                          <a:cs typeface="Arial" panose="020B0604020202020204" pitchFamily="34" charset="0"/>
                        </a:rPr>
                        <a:t>giải</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pháp</a:t>
                      </a:r>
                      <a:r>
                        <a:rPr lang="en-US" sz="1400" dirty="0">
                          <a:solidFill>
                            <a:srgbClr val="0000FF"/>
                          </a:solidFill>
                          <a:latin typeface="Arial" panose="020B0604020202020204" pitchFamily="34" charset="0"/>
                          <a:cs typeface="Arial" panose="020B0604020202020204" pitchFamily="34" charset="0"/>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Bản</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thiết</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kế</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Arial" panose="020B0604020202020204" pitchFamily="34" charset="0"/>
                          <a:cs typeface="Arial" panose="020B0604020202020204" pitchFamily="34" charset="0"/>
                        </a:rPr>
                        <a:t>HĐ3: </a:t>
                      </a:r>
                      <a:r>
                        <a:rPr lang="en-US" sz="1400" b="0" dirty="0" err="1">
                          <a:solidFill>
                            <a:srgbClr val="0000FF"/>
                          </a:solidFill>
                          <a:latin typeface="Arial" panose="020B0604020202020204" pitchFamily="34" charset="0"/>
                          <a:cs typeface="Arial" panose="020B0604020202020204" pitchFamily="34" charset="0"/>
                        </a:rPr>
                        <a:t>Trình</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bày</a:t>
                      </a:r>
                      <a:r>
                        <a:rPr lang="en-US" sz="1400" b="0" dirty="0">
                          <a:solidFill>
                            <a:srgbClr val="0000FF"/>
                          </a:solidFill>
                          <a:latin typeface="Arial" panose="020B0604020202020204" pitchFamily="34" charset="0"/>
                          <a:cs typeface="Arial" panose="020B0604020202020204" pitchFamily="34" charset="0"/>
                        </a:rPr>
                        <a:t>/</a:t>
                      </a:r>
                      <a:r>
                        <a:rPr lang="en-US" sz="1400" b="0" dirty="0" err="1">
                          <a:solidFill>
                            <a:srgbClr val="0000FF"/>
                          </a:solidFill>
                          <a:latin typeface="Arial" panose="020B0604020202020204" pitchFamily="34" charset="0"/>
                          <a:cs typeface="Arial" panose="020B0604020202020204" pitchFamily="34" charset="0"/>
                        </a:rPr>
                        <a:t>bảo</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vệ</a:t>
                      </a:r>
                      <a:r>
                        <a:rPr lang="en-US" sz="1400" b="0" dirty="0">
                          <a:solidFill>
                            <a:srgbClr val="0000FF"/>
                          </a:solidFill>
                          <a:latin typeface="Arial" panose="020B0604020202020204" pitchFamily="34" charset="0"/>
                          <a:cs typeface="Arial" panose="020B0604020202020204" pitchFamily="34" charset="0"/>
                        </a:rPr>
                        <a:t>/</a:t>
                      </a:r>
                      <a:r>
                        <a:rPr lang="en-US" sz="1400" b="0" dirty="0" err="1">
                          <a:solidFill>
                            <a:srgbClr val="0000FF"/>
                          </a:solidFill>
                          <a:latin typeface="Arial" panose="020B0604020202020204" pitchFamily="34" charset="0"/>
                          <a:cs typeface="Arial" panose="020B0604020202020204" pitchFamily="34" charset="0"/>
                        </a:rPr>
                        <a:t>lựa</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chọn</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giải</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pháp</a:t>
                      </a:r>
                      <a:r>
                        <a:rPr lang="en-US" sz="1400" b="0" dirty="0">
                          <a:solidFill>
                            <a:srgbClr val="0000FF"/>
                          </a:solidFill>
                          <a:latin typeface="Arial" panose="020B0604020202020204" pitchFamily="34" charset="0"/>
                          <a:cs typeface="Arial" panose="020B0604020202020204" pitchFamily="34" charset="0"/>
                        </a:rPr>
                        <a:t>/</a:t>
                      </a:r>
                      <a:r>
                        <a:rPr lang="en-US" sz="1400" b="0" dirty="0" err="1">
                          <a:solidFill>
                            <a:srgbClr val="0000FF"/>
                          </a:solidFill>
                          <a:latin typeface="Arial" panose="020B0604020202020204" pitchFamily="34" charset="0"/>
                          <a:cs typeface="Arial" panose="020B0604020202020204" pitchFamily="34" charset="0"/>
                        </a:rPr>
                        <a:t>thiết</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kế</a:t>
                      </a:r>
                      <a:endParaRPr lang="en-US" sz="1400" b="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06101">
                <a:tc vMerge="1">
                  <a:txBody>
                    <a:bodyPr/>
                    <a:lstStyle/>
                    <a:p>
                      <a:endParaRPr lang="en-US"/>
                    </a:p>
                  </a:txBody>
                  <a:tcPr>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Chế</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tạo</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mẫu</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b="0" dirty="0">
                          <a:solidFill>
                            <a:srgbClr val="0000FF"/>
                          </a:solidFill>
                          <a:latin typeface="Arial" panose="020B0604020202020204" pitchFamily="34" charset="0"/>
                          <a:cs typeface="Arial" panose="020B0604020202020204" pitchFamily="34" charset="0"/>
                        </a:rPr>
                        <a:t>HĐ4: </a:t>
                      </a:r>
                      <a:r>
                        <a:rPr lang="en-US" sz="1400" b="0" dirty="0" err="1">
                          <a:solidFill>
                            <a:srgbClr val="0000FF"/>
                          </a:solidFill>
                          <a:latin typeface="Arial" panose="020B0604020202020204" pitchFamily="34" charset="0"/>
                          <a:cs typeface="Arial" panose="020B0604020202020204" pitchFamily="34" charset="0"/>
                        </a:rPr>
                        <a:t>Chọn</a:t>
                      </a:r>
                      <a:r>
                        <a:rPr lang="en-US" sz="1400" b="0" dirty="0">
                          <a:solidFill>
                            <a:srgbClr val="0000FF"/>
                          </a:solidFill>
                          <a:latin typeface="Arial" panose="020B0604020202020204" pitchFamily="34" charset="0"/>
                          <a:cs typeface="Arial" panose="020B0604020202020204" pitchFamily="34" charset="0"/>
                        </a:rPr>
                        <a:t> dung </a:t>
                      </a:r>
                      <a:r>
                        <a:rPr lang="en-US" sz="1400" b="0" dirty="0" err="1">
                          <a:solidFill>
                            <a:srgbClr val="0000FF"/>
                          </a:solidFill>
                          <a:latin typeface="Arial" panose="020B0604020202020204" pitchFamily="34" charset="0"/>
                          <a:cs typeface="Arial" panose="020B0604020202020204" pitchFamily="34" charset="0"/>
                        </a:rPr>
                        <a:t>cụ</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Chế</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tạo</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và</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thử</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nghiệm</a:t>
                      </a:r>
                      <a:endParaRPr lang="en-US" sz="1400" b="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46842">
                <a:tc vMerge="1">
                  <a:txBody>
                    <a:bodyPr/>
                    <a:lstStyle/>
                    <a:p>
                      <a:endParaRPr lang="en-US"/>
                    </a:p>
                  </a:txBody>
                  <a:tcPr>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r>
                        <a:rPr lang="en-US" sz="1400" dirty="0" err="1">
                          <a:solidFill>
                            <a:srgbClr val="0000FF"/>
                          </a:solidFill>
                          <a:latin typeface="Arial" panose="020B0604020202020204" pitchFamily="34" charset="0"/>
                          <a:cs typeface="Arial" panose="020B0604020202020204" pitchFamily="34" charset="0"/>
                        </a:rPr>
                        <a:t>Thử</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nghiệm</a:t>
                      </a:r>
                      <a:r>
                        <a:rPr lang="en-US" sz="1400" dirty="0">
                          <a:solidFill>
                            <a:srgbClr val="0000FF"/>
                          </a:solidFill>
                          <a:latin typeface="Arial" panose="020B0604020202020204" pitchFamily="34" charset="0"/>
                          <a:cs typeface="Arial" panose="020B0604020202020204" pitchFamily="34" charset="0"/>
                        </a:rPr>
                        <a:t> – </a:t>
                      </a:r>
                      <a:r>
                        <a:rPr lang="en-US" sz="1400" dirty="0" err="1">
                          <a:solidFill>
                            <a:srgbClr val="0000FF"/>
                          </a:solidFill>
                          <a:latin typeface="Arial" panose="020B0604020202020204" pitchFamily="34" charset="0"/>
                          <a:cs typeface="Arial" panose="020B0604020202020204" pitchFamily="34" charset="0"/>
                        </a:rPr>
                        <a:t>Đánh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giá</a:t>
                      </a:r>
                      <a:endParaRPr lang="en-US"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dirty="0">
                        <a:solidFill>
                          <a:srgbClr val="0000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14965">
                <a:tc vMerge="1">
                  <a:txBody>
                    <a:bodyPr/>
                    <a:lstStyle/>
                    <a:p>
                      <a:endParaRPr lang="en-US"/>
                    </a:p>
                  </a:txBody>
                  <a:tcPr>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FF"/>
                          </a:solidFill>
                          <a:latin typeface="Arial" panose="020B0604020202020204" pitchFamily="34" charset="0"/>
                          <a:cs typeface="Arial" panose="020B0604020202020204" pitchFamily="34" charset="0"/>
                        </a:rPr>
                        <a:t>Chia </a:t>
                      </a:r>
                      <a:r>
                        <a:rPr lang="en-US" sz="1400" dirty="0" err="1">
                          <a:solidFill>
                            <a:srgbClr val="0000FF"/>
                          </a:solidFill>
                          <a:latin typeface="Arial" panose="020B0604020202020204" pitchFamily="34" charset="0"/>
                          <a:cs typeface="Arial" panose="020B0604020202020204" pitchFamily="34" charset="0"/>
                        </a:rPr>
                        <a:t>sẻ</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và</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thảo</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luận</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b="0" dirty="0">
                          <a:solidFill>
                            <a:srgbClr val="0000FF"/>
                          </a:solidFill>
                          <a:latin typeface="Arial" panose="020B0604020202020204" pitchFamily="34" charset="0"/>
                          <a:cs typeface="Arial" panose="020B0604020202020204" pitchFamily="34" charset="0"/>
                        </a:rPr>
                        <a:t>HĐ5: </a:t>
                      </a:r>
                      <a:r>
                        <a:rPr lang="en-US" sz="1400" b="0" dirty="0" err="1">
                          <a:solidFill>
                            <a:srgbClr val="0000FF"/>
                          </a:solidFill>
                          <a:latin typeface="Arial" panose="020B0604020202020204" pitchFamily="34" charset="0"/>
                          <a:cs typeface="Arial" panose="020B0604020202020204" pitchFamily="34" charset="0"/>
                        </a:rPr>
                        <a:t>Trình</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bày</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sản</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phẩm</a:t>
                      </a:r>
                      <a:r>
                        <a:rPr lang="en-US" sz="1400" b="0" dirty="0">
                          <a:solidFill>
                            <a:srgbClr val="0000FF"/>
                          </a:solidFill>
                          <a:latin typeface="Arial" panose="020B0604020202020204" pitchFamily="34" charset="0"/>
                          <a:cs typeface="Arial" panose="020B0604020202020204" pitchFamily="34" charset="0"/>
                        </a:rPr>
                        <a:t> + </a:t>
                      </a:r>
                      <a:r>
                        <a:rPr lang="en-US" sz="1400" b="0" dirty="0" err="1">
                          <a:solidFill>
                            <a:srgbClr val="0000FF"/>
                          </a:solidFill>
                          <a:latin typeface="Arial" panose="020B0604020202020204" pitchFamily="34" charset="0"/>
                          <a:cs typeface="Arial" panose="020B0604020202020204" pitchFamily="34" charset="0"/>
                        </a:rPr>
                        <a:t>Đánh</a:t>
                      </a:r>
                      <a:r>
                        <a:rPr lang="en-US" sz="1400" b="0" dirty="0">
                          <a:solidFill>
                            <a:srgbClr val="0000FF"/>
                          </a:solidFill>
                          <a:latin typeface="Arial" panose="020B0604020202020204" pitchFamily="34" charset="0"/>
                          <a:cs typeface="Arial" panose="020B0604020202020204" pitchFamily="34" charset="0"/>
                        </a:rPr>
                        <a:t> </a:t>
                      </a:r>
                      <a:r>
                        <a:rPr lang="en-US" sz="1400" b="0" dirty="0" err="1">
                          <a:solidFill>
                            <a:srgbClr val="0000FF"/>
                          </a:solidFill>
                          <a:latin typeface="Arial" panose="020B0604020202020204" pitchFamily="34" charset="0"/>
                          <a:cs typeface="Arial" panose="020B0604020202020204" pitchFamily="34" charset="0"/>
                        </a:rPr>
                        <a:t>giá</a:t>
                      </a:r>
                      <a:endParaRPr lang="en-US" sz="1400" b="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14965">
                <a:tc>
                  <a:txBody>
                    <a:bodyPr/>
                    <a:lstStyle/>
                    <a:p>
                      <a:pPr algn="ctr"/>
                      <a:r>
                        <a:rPr lang="en-US" sz="1400" dirty="0">
                          <a:solidFill>
                            <a:srgbClr val="0000FF"/>
                          </a:solidFill>
                          <a:latin typeface="Arial" panose="020B0604020202020204" pitchFamily="34" charset="0"/>
                          <a:cs typeface="Arial" panose="020B0604020202020204" pitchFamily="34" charset="0"/>
                        </a:rPr>
                        <a:t>Evaluate/</a:t>
                      </a:r>
                      <a:r>
                        <a:rPr lang="en-US" sz="1400" dirty="0" err="1">
                          <a:solidFill>
                            <a:srgbClr val="0000FF"/>
                          </a:solidFill>
                          <a:latin typeface="Arial" panose="020B0604020202020204" pitchFamily="34" charset="0"/>
                          <a:cs typeface="Arial" panose="020B0604020202020204" pitchFamily="34" charset="0"/>
                        </a:rPr>
                        <a:t>Đánh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giá</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dirty="0">
                        <a:solidFill>
                          <a:srgbClr val="0000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err="1">
                          <a:solidFill>
                            <a:srgbClr val="0000FF"/>
                          </a:solidFill>
                          <a:latin typeface="Arial" panose="020B0604020202020204" pitchFamily="34" charset="0"/>
                          <a:cs typeface="Arial" panose="020B0604020202020204" pitchFamily="34" charset="0"/>
                        </a:rPr>
                        <a:t>Điều</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chỉnh</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thiết</a:t>
                      </a:r>
                      <a:r>
                        <a:rPr lang="en-US" sz="1400" dirty="0">
                          <a:solidFill>
                            <a:srgbClr val="0000FF"/>
                          </a:solidFill>
                          <a:latin typeface="Arial" panose="020B0604020202020204" pitchFamily="34" charset="0"/>
                          <a:cs typeface="Arial" panose="020B0604020202020204" pitchFamily="34" charset="0"/>
                        </a:rPr>
                        <a:t> </a:t>
                      </a:r>
                      <a:r>
                        <a:rPr lang="en-US" sz="1400" dirty="0" err="1">
                          <a:solidFill>
                            <a:srgbClr val="0000FF"/>
                          </a:solidFill>
                          <a:latin typeface="Arial" panose="020B0604020202020204" pitchFamily="34" charset="0"/>
                          <a:cs typeface="Arial" panose="020B0604020202020204" pitchFamily="34" charset="0"/>
                        </a:rPr>
                        <a:t>kế</a:t>
                      </a:r>
                      <a:endParaRPr lang="en-US" sz="1400" dirty="0">
                        <a:solidFill>
                          <a:srgbClr val="0000FF"/>
                        </a:solidFill>
                        <a:latin typeface="Arial" panose="020B0604020202020204" pitchFamily="34" charset="0"/>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dirty="0">
                        <a:solidFill>
                          <a:srgbClr val="0000FF"/>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0" y="1052513"/>
            <a:ext cx="8686800" cy="5233987"/>
          </a:xfrm>
        </p:spPr>
        <p:txBody>
          <a:bodyPr>
            <a:normAutofit/>
          </a:bodyPr>
          <a:lstStyle/>
          <a:p>
            <a:pPr marL="274320" indent="-274320" algn="just" fontAlgn="auto">
              <a:lnSpc>
                <a:spcPct val="110000"/>
              </a:lnSpc>
              <a:spcBef>
                <a:spcPts val="600"/>
              </a:spcBef>
              <a:spcAft>
                <a:spcPts val="0"/>
              </a:spcAft>
              <a:buClr>
                <a:schemeClr val="accent3"/>
              </a:buClr>
              <a:buFont typeface="Wingdings 3" pitchFamily="18" charset="2"/>
              <a:buNone/>
              <a:defRPr/>
            </a:pPr>
            <a:r>
              <a:rPr lang="es-ES" sz="2400" i="1" dirty="0">
                <a:solidFill>
                  <a:srgbClr val="003366"/>
                </a:solidFill>
                <a:latin typeface="Arial" charset="0"/>
                <a:cs typeface="Arial" charset="0"/>
              </a:rPr>
              <a:t>         (</a:t>
            </a:r>
            <a:r>
              <a:rPr lang="es-ES" sz="2400" dirty="0">
                <a:solidFill>
                  <a:srgbClr val="003366"/>
                </a:solidFill>
                <a:latin typeface="Arial" charset="0"/>
                <a:cs typeface="Arial" charset="0"/>
              </a:rPr>
              <a:t>2) </a:t>
            </a:r>
            <a:r>
              <a:rPr lang="fr-FR" sz="2400" spc="-110" dirty="0">
                <a:solidFill>
                  <a:srgbClr val="000066"/>
                </a:solidFill>
                <a:latin typeface="Arial" charset="0"/>
                <a:cs typeface="Arial" charset="0"/>
              </a:rPr>
              <a:t>Chú trọng </a:t>
            </a:r>
            <a:r>
              <a:rPr lang="fr-FR" sz="2400" i="1" spc="-110" dirty="0">
                <a:solidFill>
                  <a:srgbClr val="800000"/>
                </a:solidFill>
                <a:latin typeface="Arial" charset="0"/>
                <a:cs typeface="Arial" charset="0"/>
              </a:rPr>
              <a:t>rèn luyện cho HS những tri thức phương pháp</a:t>
            </a:r>
            <a:r>
              <a:rPr lang="fr-FR" sz="2400" spc="-110" dirty="0">
                <a:solidFill>
                  <a:srgbClr val="800000"/>
                </a:solidFill>
                <a:latin typeface="Arial" charset="0"/>
                <a:cs typeface="Arial" charset="0"/>
              </a:rPr>
              <a:t> </a:t>
            </a:r>
            <a:r>
              <a:rPr lang="fr-FR" sz="2400" spc="-110" dirty="0">
                <a:solidFill>
                  <a:srgbClr val="000066"/>
                </a:solidFill>
                <a:latin typeface="Arial" charset="0"/>
                <a:cs typeface="Arial" charset="0"/>
              </a:rPr>
              <a:t>để HS biết cách</a:t>
            </a:r>
            <a:r>
              <a:rPr lang="fr-FR" sz="2400" spc="-110" dirty="0">
                <a:solidFill>
                  <a:srgbClr val="002060"/>
                </a:solidFill>
                <a:latin typeface="Arial" charset="0"/>
                <a:cs typeface="Arial" charset="0"/>
              </a:rPr>
              <a:t> </a:t>
            </a:r>
            <a:r>
              <a:rPr lang="fr-FR" sz="2400" i="1" spc="-110" dirty="0">
                <a:solidFill>
                  <a:srgbClr val="800000"/>
                </a:solidFill>
                <a:latin typeface="Arial" charset="0"/>
                <a:cs typeface="Arial" charset="0"/>
              </a:rPr>
              <a:t>đọc SGK, tài liệu HT, tự tìm lại những KT đã có, suy luận để tìm tòi, phát hiện KT mới</a:t>
            </a:r>
            <a:r>
              <a:rPr lang="fr-FR" sz="2400" spc="-110" dirty="0">
                <a:solidFill>
                  <a:srgbClr val="800000"/>
                </a:solidFill>
                <a:latin typeface="Arial" charset="0"/>
                <a:cs typeface="Arial" charset="0"/>
              </a:rPr>
              <a:t>,... </a:t>
            </a:r>
          </a:p>
          <a:p>
            <a:pPr marL="274320" indent="-274320" algn="just" fontAlgn="auto">
              <a:lnSpc>
                <a:spcPct val="110000"/>
              </a:lnSpc>
              <a:spcBef>
                <a:spcPts val="600"/>
              </a:spcBef>
              <a:spcAft>
                <a:spcPts val="0"/>
              </a:spcAft>
              <a:buClr>
                <a:schemeClr val="accent3"/>
              </a:buClr>
              <a:buFont typeface="Wingdings 3" pitchFamily="18" charset="2"/>
              <a:buNone/>
              <a:defRPr/>
            </a:pPr>
            <a:r>
              <a:rPr lang="fr-FR" sz="2400" dirty="0">
                <a:solidFill>
                  <a:srgbClr val="800000"/>
                </a:solidFill>
                <a:latin typeface="Arial" charset="0"/>
                <a:cs typeface="Arial" charset="0"/>
              </a:rPr>
              <a:t>         </a:t>
            </a:r>
            <a:r>
              <a:rPr lang="fr-FR" sz="2400" i="1" dirty="0">
                <a:solidFill>
                  <a:srgbClr val="800000"/>
                </a:solidFill>
                <a:latin typeface="Arial" charset="0"/>
                <a:cs typeface="Arial" charset="0"/>
              </a:rPr>
              <a:t>Tri </a:t>
            </a:r>
            <a:r>
              <a:rPr lang="fr-FR" sz="2400" i="1" dirty="0" err="1">
                <a:solidFill>
                  <a:srgbClr val="800000"/>
                </a:solidFill>
                <a:latin typeface="Arial" charset="0"/>
                <a:cs typeface="Arial" charset="0"/>
              </a:rPr>
              <a:t>thức</a:t>
            </a:r>
            <a:r>
              <a:rPr lang="fr-FR" sz="2400" i="1" dirty="0">
                <a:solidFill>
                  <a:srgbClr val="800000"/>
                </a:solidFill>
                <a:latin typeface="Arial" charset="0"/>
                <a:cs typeface="Arial" charset="0"/>
              </a:rPr>
              <a:t> PP</a:t>
            </a:r>
            <a:r>
              <a:rPr lang="fr-FR" sz="2400" dirty="0">
                <a:solidFill>
                  <a:srgbClr val="800000"/>
                </a:solidFill>
                <a:latin typeface="Arial" charset="0"/>
                <a:cs typeface="Arial" charset="0"/>
              </a:rPr>
              <a:t> </a:t>
            </a:r>
            <a:r>
              <a:rPr lang="fr-FR" sz="2400" dirty="0" err="1">
                <a:solidFill>
                  <a:srgbClr val="000066"/>
                </a:solidFill>
                <a:latin typeface="Arial" charset="0"/>
                <a:cs typeface="Arial" charset="0"/>
              </a:rPr>
              <a:t>thường</a:t>
            </a:r>
            <a:r>
              <a:rPr lang="fr-FR" sz="2400" dirty="0">
                <a:solidFill>
                  <a:srgbClr val="000066"/>
                </a:solidFill>
                <a:latin typeface="Arial" charset="0"/>
                <a:cs typeface="Arial" charset="0"/>
              </a:rPr>
              <a:t> là </a:t>
            </a:r>
            <a:r>
              <a:rPr lang="fr-FR" sz="2400" dirty="0" err="1">
                <a:solidFill>
                  <a:srgbClr val="800000"/>
                </a:solidFill>
                <a:latin typeface="Arial" charset="0"/>
                <a:cs typeface="Arial" charset="0"/>
              </a:rPr>
              <a:t>những</a:t>
            </a:r>
            <a:r>
              <a:rPr lang="fr-FR" sz="2400" dirty="0">
                <a:solidFill>
                  <a:srgbClr val="800000"/>
                </a:solidFill>
                <a:latin typeface="Arial" charset="0"/>
                <a:cs typeface="Arial" charset="0"/>
              </a:rPr>
              <a:t> </a:t>
            </a:r>
            <a:r>
              <a:rPr lang="fr-FR" sz="2400" i="1" dirty="0" err="1">
                <a:solidFill>
                  <a:srgbClr val="800000"/>
                </a:solidFill>
                <a:latin typeface="Arial" charset="0"/>
                <a:cs typeface="Arial" charset="0"/>
              </a:rPr>
              <a:t>quy</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tắc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quy</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trình</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phương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thức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hành</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động</a:t>
            </a:r>
            <a:r>
              <a:rPr lang="fr-FR" sz="2400" i="1" dirty="0">
                <a:solidFill>
                  <a:srgbClr val="800000"/>
                </a:solidFill>
                <a:latin typeface="Arial" charset="0"/>
                <a:cs typeface="Arial" charset="0"/>
              </a:rPr>
              <a:t>; </a:t>
            </a:r>
          </a:p>
          <a:p>
            <a:pPr marL="274320" indent="-274320" algn="just" fontAlgn="auto">
              <a:lnSpc>
                <a:spcPct val="110000"/>
              </a:lnSpc>
              <a:spcBef>
                <a:spcPts val="600"/>
              </a:spcBef>
              <a:spcAft>
                <a:spcPts val="0"/>
              </a:spcAft>
              <a:buClr>
                <a:schemeClr val="accent3"/>
              </a:buClr>
              <a:buFont typeface="Wingdings 3" pitchFamily="18" charset="2"/>
              <a:buNone/>
              <a:defRPr/>
            </a:pPr>
            <a:r>
              <a:rPr lang="fr-FR" sz="2400" dirty="0">
                <a:solidFill>
                  <a:srgbClr val="336699"/>
                </a:solidFill>
                <a:latin typeface="Arial" charset="0"/>
                <a:cs typeface="Arial" charset="0"/>
              </a:rPr>
              <a:t>          </a:t>
            </a:r>
            <a:r>
              <a:rPr lang="fr-FR" sz="2400" dirty="0" err="1">
                <a:solidFill>
                  <a:srgbClr val="000066"/>
                </a:solidFill>
                <a:latin typeface="Arial" charset="0"/>
                <a:cs typeface="Arial" charset="0"/>
              </a:rPr>
              <a:t>Rèn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luyện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cho</a:t>
            </a:r>
            <a:r>
              <a:rPr lang="fr-FR" sz="2400" dirty="0">
                <a:solidFill>
                  <a:srgbClr val="000066"/>
                </a:solidFill>
                <a:latin typeface="Arial" charset="0"/>
                <a:cs typeface="Arial" charset="0"/>
              </a:rPr>
              <a:t> HS </a:t>
            </a:r>
            <a:r>
              <a:rPr lang="fr-FR" sz="2400" i="1" dirty="0" err="1">
                <a:solidFill>
                  <a:srgbClr val="800000"/>
                </a:solidFill>
                <a:latin typeface="Arial" charset="0"/>
                <a:cs typeface="Arial" charset="0"/>
              </a:rPr>
              <a:t>các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thao</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tác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tư</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duy</a:t>
            </a:r>
            <a:r>
              <a:rPr lang="fr-FR" sz="2400" dirty="0">
                <a:solidFill>
                  <a:srgbClr val="800000"/>
                </a:solidFill>
                <a:latin typeface="Arial" charset="0"/>
                <a:cs typeface="Arial" charset="0"/>
              </a:rPr>
              <a:t> </a:t>
            </a:r>
            <a:r>
              <a:rPr lang="fr-FR" sz="2400" dirty="0" err="1">
                <a:solidFill>
                  <a:srgbClr val="003366"/>
                </a:solidFill>
                <a:latin typeface="Arial" charset="0"/>
                <a:cs typeface="Arial" charset="0"/>
              </a:rPr>
              <a:t>như</a:t>
            </a:r>
            <a:r>
              <a:rPr lang="fr-FR" sz="2400" dirty="0">
                <a:solidFill>
                  <a:srgbClr val="006666"/>
                </a:solidFill>
                <a:latin typeface="Arial" charset="0"/>
                <a:cs typeface="Arial" charset="0"/>
              </a:rPr>
              <a:t>:</a:t>
            </a:r>
            <a:r>
              <a:rPr lang="fr-FR" sz="2400" dirty="0">
                <a:solidFill>
                  <a:srgbClr val="336699"/>
                </a:solidFill>
                <a:latin typeface="Arial" charset="0"/>
                <a:cs typeface="Arial" charset="0"/>
              </a:rPr>
              <a:t> </a:t>
            </a:r>
            <a:r>
              <a:rPr lang="fr-FR" sz="2400" i="1" dirty="0" err="1">
                <a:solidFill>
                  <a:srgbClr val="800000"/>
                </a:solidFill>
                <a:latin typeface="Arial" charset="0"/>
                <a:cs typeface="Arial" charset="0"/>
              </a:rPr>
              <a:t>phân</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tích</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tổng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hợp</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đặc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biệt</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hoá</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khái</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quát</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hoá</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tương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tự</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quy</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lạ</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về</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quen</a:t>
            </a:r>
            <a:r>
              <a:rPr lang="fr-FR" sz="2400" dirty="0">
                <a:solidFill>
                  <a:srgbClr val="000066"/>
                </a:solidFill>
                <a:latin typeface="Arial" charset="0"/>
                <a:cs typeface="Arial" charset="0"/>
              </a:rPr>
              <a:t>…=&gt; </a:t>
            </a:r>
            <a:r>
              <a:rPr lang="fr-FR" sz="2400" dirty="0" err="1">
                <a:solidFill>
                  <a:srgbClr val="000066"/>
                </a:solidFill>
                <a:latin typeface="Arial" charset="0"/>
                <a:cs typeface="Arial" charset="0"/>
              </a:rPr>
              <a:t>hình</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thành</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phát</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triển</a:t>
            </a:r>
            <a:r>
              <a:rPr lang="fr-FR" sz="2400" dirty="0">
                <a:solidFill>
                  <a:srgbClr val="000066"/>
                </a:solidFill>
                <a:latin typeface="Arial" charset="0"/>
                <a:cs typeface="Arial" charset="0"/>
              </a:rPr>
              <a:t> </a:t>
            </a:r>
            <a:r>
              <a:rPr lang="fr-FR" sz="2400" i="1" dirty="0" err="1">
                <a:solidFill>
                  <a:srgbClr val="800000"/>
                </a:solidFill>
                <a:latin typeface="Arial" charset="0"/>
                <a:cs typeface="Arial" charset="0"/>
              </a:rPr>
              <a:t>tiềm</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năng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sáng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tạo</a:t>
            </a:r>
            <a:r>
              <a:rPr lang="fr-FR" sz="2400" i="1" dirty="0">
                <a:solidFill>
                  <a:srgbClr val="800000"/>
                </a:solidFill>
                <a:latin typeface="Arial" charset="0"/>
                <a:cs typeface="Arial" charset="0"/>
              </a:rPr>
              <a:t> </a:t>
            </a:r>
            <a:r>
              <a:rPr lang="fr-FR" sz="2400" dirty="0" err="1">
                <a:solidFill>
                  <a:srgbClr val="000066"/>
                </a:solidFill>
                <a:latin typeface="Arial" charset="0"/>
                <a:cs typeface="Arial" charset="0"/>
              </a:rPr>
              <a:t>của</a:t>
            </a:r>
            <a:r>
              <a:rPr lang="fr-FR" sz="2400" dirty="0">
                <a:solidFill>
                  <a:srgbClr val="000066"/>
                </a:solidFill>
                <a:latin typeface="Arial" charset="0"/>
                <a:cs typeface="Arial" charset="0"/>
              </a:rPr>
              <a:t> HS. </a:t>
            </a:r>
          </a:p>
          <a:p>
            <a:pPr marL="274320" indent="-274320" algn="just" fontAlgn="auto">
              <a:lnSpc>
                <a:spcPct val="110000"/>
              </a:lnSpc>
              <a:spcBef>
                <a:spcPts val="600"/>
              </a:spcBef>
              <a:spcAft>
                <a:spcPts val="0"/>
              </a:spcAft>
              <a:buClr>
                <a:schemeClr val="accent3"/>
              </a:buClr>
              <a:buFont typeface="Arial" charset="0"/>
              <a:buNone/>
              <a:defRPr/>
            </a:pPr>
            <a:r>
              <a:rPr lang="it-IT" sz="2400" dirty="0">
                <a:solidFill>
                  <a:srgbClr val="000066"/>
                </a:solidFill>
                <a:latin typeface="Arial" charset="0"/>
                <a:cs typeface="Arial" charset="0"/>
              </a:rPr>
              <a:t>          Chọn lựa và sử dụng linh hoạt các PPDH chung và PPDH đặc thù của môn học để thực hiện, đảm bảo được nguyên tắc </a:t>
            </a:r>
            <a:r>
              <a:rPr lang="it-IT" sz="2400" i="1" dirty="0">
                <a:solidFill>
                  <a:srgbClr val="800000"/>
                </a:solidFill>
                <a:latin typeface="Arial" charset="0"/>
                <a:cs typeface="Arial" charset="0"/>
              </a:rPr>
              <a:t>“HS tự mình hoàn thành nhiệm vụ nhận thức với sự tổ chức, hướng dẫn của GV</a:t>
            </a:r>
            <a:r>
              <a:rPr lang="it-IT" sz="2400" dirty="0">
                <a:solidFill>
                  <a:srgbClr val="800000"/>
                </a:solidFill>
                <a:latin typeface="Arial" charset="0"/>
                <a:cs typeface="Arial" charset="0"/>
              </a:rPr>
              <a:t>”. </a:t>
            </a:r>
            <a:endParaRPr lang="en-US" sz="2400" dirty="0">
              <a:solidFill>
                <a:srgbClr val="800000"/>
              </a:solidFill>
              <a:latin typeface="Arial" charset="0"/>
              <a:cs typeface="Arial" charset="0"/>
            </a:endParaRPr>
          </a:p>
        </p:txBody>
      </p:sp>
      <p:sp>
        <p:nvSpPr>
          <p:cNvPr id="29698" name="Rectangle 2"/>
          <p:cNvSpPr>
            <a:spLocks noChangeArrowheads="1"/>
          </p:cNvSpPr>
          <p:nvPr/>
        </p:nvSpPr>
        <p:spPr bwMode="auto">
          <a:xfrm>
            <a:off x="228600" y="304800"/>
            <a:ext cx="8686800" cy="523875"/>
          </a:xfrm>
          <a:prstGeom prst="rect">
            <a:avLst/>
          </a:prstGeom>
          <a:noFill/>
          <a:ln w="9525">
            <a:noFill/>
            <a:miter lim="800000"/>
            <a:headEnd/>
            <a:tailEnd/>
          </a:ln>
        </p:spPr>
        <p:txBody>
          <a:bodyPr>
            <a:spAutoFit/>
          </a:bodyPr>
          <a:lstStyle/>
          <a:p>
            <a:pPr algn="ctr"/>
            <a:r>
              <a:rPr lang="en-US" sz="2800" b="1">
                <a:solidFill>
                  <a:srgbClr val="8E0000"/>
                </a:solidFill>
              </a:rPr>
              <a:t>2</a:t>
            </a:r>
            <a:r>
              <a:rPr lang="vi-VN" sz="2800" b="1">
                <a:solidFill>
                  <a:srgbClr val="8E0000"/>
                </a:solidFill>
              </a:rPr>
              <a:t>. </a:t>
            </a:r>
            <a:r>
              <a:rPr lang="es-ES" sz="2800" b="1">
                <a:solidFill>
                  <a:srgbClr val="8E0000"/>
                </a:solidFill>
              </a:rPr>
              <a:t>Đ</a:t>
            </a:r>
            <a:r>
              <a:rPr lang="en-US" sz="2800" b="1">
                <a:solidFill>
                  <a:srgbClr val="8E0000"/>
                </a:solidFill>
              </a:rPr>
              <a:t>ổ</a:t>
            </a:r>
            <a:r>
              <a:rPr lang="vi-VN" sz="2800" b="1">
                <a:solidFill>
                  <a:srgbClr val="8E0000"/>
                </a:solidFill>
              </a:rPr>
              <a:t>i mới </a:t>
            </a:r>
            <a:r>
              <a:rPr lang="en-US" sz="2800" b="1">
                <a:solidFill>
                  <a:srgbClr val="8E0000"/>
                </a:solidFill>
              </a:rPr>
              <a:t>PPDH, HT</a:t>
            </a:r>
            <a:r>
              <a:rPr lang="vi-VN" sz="2800" b="1">
                <a:solidFill>
                  <a:srgbClr val="8E0000"/>
                </a:solidFill>
              </a:rPr>
              <a:t> </a:t>
            </a:r>
            <a:r>
              <a:rPr lang="en-US" sz="2800" b="1">
                <a:solidFill>
                  <a:srgbClr val="8E0000"/>
                </a:solidFill>
              </a:rPr>
              <a:t>tổ chức dạy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checkerboard(across)">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checkerboard(across)">
                                      <p:cBhvr>
                                        <p:cTn id="12" dur="500"/>
                                        <p:tgtEl>
                                          <p:spTgt spid="215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checkerboard(across)">
                                      <p:cBhvr>
                                        <p:cTn id="17" dur="500"/>
                                        <p:tgtEl>
                                          <p:spTgt spid="215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checkerboard(across)">
                                      <p:cBhvr>
                                        <p:cTn id="22"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0" y="609600"/>
            <a:ext cx="8686800" cy="5638800"/>
          </a:xfrm>
        </p:spPr>
        <p:txBody>
          <a:bodyPr>
            <a:noAutofit/>
          </a:bodyPr>
          <a:lstStyle/>
          <a:p>
            <a:pPr marL="274320" indent="-274320" algn="just" fontAlgn="auto">
              <a:lnSpc>
                <a:spcPct val="130000"/>
              </a:lnSpc>
              <a:spcBef>
                <a:spcPts val="600"/>
              </a:spcBef>
              <a:spcAft>
                <a:spcPts val="0"/>
              </a:spcAft>
              <a:buClr>
                <a:schemeClr val="accent3"/>
              </a:buClr>
              <a:buFont typeface="Wingdings 3" pitchFamily="18" charset="2"/>
              <a:buNone/>
              <a:defRPr/>
            </a:pPr>
            <a:r>
              <a:rPr lang="es-ES" sz="2400" i="1" dirty="0">
                <a:solidFill>
                  <a:srgbClr val="003366"/>
                </a:solidFill>
                <a:latin typeface="Arial" charset="0"/>
                <a:cs typeface="Arial" charset="0"/>
              </a:rPr>
              <a:t>         </a:t>
            </a:r>
            <a:r>
              <a:rPr lang="es-ES" sz="2400" dirty="0">
                <a:solidFill>
                  <a:srgbClr val="000066"/>
                </a:solidFill>
                <a:latin typeface="Arial" charset="0"/>
                <a:cs typeface="Arial" charset="0"/>
              </a:rPr>
              <a:t>(3) </a:t>
            </a:r>
            <a:r>
              <a:rPr lang="fr-FR" sz="2400" dirty="0" err="1">
                <a:solidFill>
                  <a:srgbClr val="000066"/>
                </a:solidFill>
                <a:latin typeface="Arial" charset="0"/>
                <a:cs typeface="Arial" charset="0"/>
              </a:rPr>
              <a:t>Tăng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cường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phối</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hợp</a:t>
            </a:r>
            <a:r>
              <a:rPr lang="fr-FR" sz="2400" dirty="0">
                <a:solidFill>
                  <a:srgbClr val="000066"/>
                </a:solidFill>
                <a:latin typeface="Arial" charset="0"/>
                <a:cs typeface="Arial" charset="0"/>
              </a:rPr>
              <a:t> </a:t>
            </a:r>
            <a:r>
              <a:rPr lang="fr-FR" sz="2400" i="1" dirty="0" err="1">
                <a:solidFill>
                  <a:srgbClr val="800000"/>
                </a:solidFill>
                <a:latin typeface="Arial" charset="0"/>
                <a:cs typeface="Arial" charset="0"/>
              </a:rPr>
              <a:t>học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cá</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nhân</a:t>
            </a:r>
            <a:r>
              <a:rPr lang="fr-FR" sz="2400" dirty="0">
                <a:solidFill>
                  <a:srgbClr val="800000"/>
                </a:solidFill>
                <a:latin typeface="Arial" charset="0"/>
                <a:cs typeface="Arial" charset="0"/>
              </a:rPr>
              <a:t> </a:t>
            </a:r>
            <a:r>
              <a:rPr lang="fr-FR" sz="2400" dirty="0" err="1">
                <a:solidFill>
                  <a:srgbClr val="000066"/>
                </a:solidFill>
                <a:latin typeface="Arial" charset="0"/>
                <a:cs typeface="Arial" charset="0"/>
              </a:rPr>
              <a:t>với</a:t>
            </a:r>
            <a:r>
              <a:rPr lang="fr-FR" sz="2400" dirty="0">
                <a:solidFill>
                  <a:srgbClr val="000066"/>
                </a:solidFill>
                <a:latin typeface="Arial" charset="0"/>
                <a:cs typeface="Arial" charset="0"/>
              </a:rPr>
              <a:t> </a:t>
            </a:r>
            <a:r>
              <a:rPr lang="fr-FR" sz="2400" i="1" dirty="0" err="1">
                <a:solidFill>
                  <a:srgbClr val="800000"/>
                </a:solidFill>
                <a:latin typeface="Arial" charset="0"/>
                <a:cs typeface="Arial" charset="0"/>
              </a:rPr>
              <a:t>học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hợp</a:t>
            </a:r>
            <a:r>
              <a:rPr lang="fr-FR" sz="2400" i="1" dirty="0">
                <a:solidFill>
                  <a:srgbClr val="800000"/>
                </a:solidFill>
                <a:latin typeface="Arial" charset="0"/>
                <a:cs typeface="Arial" charset="0"/>
              </a:rPr>
              <a:t> </a:t>
            </a:r>
            <a:r>
              <a:rPr lang="fr-FR" sz="2400" i="1" dirty="0" err="1">
                <a:solidFill>
                  <a:srgbClr val="000066"/>
                </a:solidFill>
                <a:latin typeface="Arial" charset="0"/>
                <a:cs typeface="Arial" charset="0"/>
              </a:rPr>
              <a:t>tác</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theo</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phương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châm</a:t>
            </a:r>
            <a:r>
              <a:rPr lang="fr-FR" sz="2400" dirty="0">
                <a:solidFill>
                  <a:srgbClr val="003366"/>
                </a:solidFill>
                <a:latin typeface="Arial" charset="0"/>
                <a:cs typeface="Arial" charset="0"/>
              </a:rPr>
              <a:t> </a:t>
            </a:r>
            <a:r>
              <a:rPr lang="fr-FR" sz="2400" i="1" dirty="0">
                <a:solidFill>
                  <a:srgbClr val="800000"/>
                </a:solidFill>
                <a:latin typeface="Arial" charset="0"/>
                <a:cs typeface="Arial" charset="0"/>
              </a:rPr>
              <a:t>“</a:t>
            </a:r>
            <a:r>
              <a:rPr lang="fr-FR" sz="2400" i="1" dirty="0" err="1">
                <a:solidFill>
                  <a:srgbClr val="800000"/>
                </a:solidFill>
                <a:latin typeface="Arial" charset="0"/>
                <a:cs typeface="Arial" charset="0"/>
              </a:rPr>
              <a:t>tạo</a:t>
            </a:r>
            <a:r>
              <a:rPr lang="fr-FR" sz="2400" i="1" dirty="0">
                <a:solidFill>
                  <a:srgbClr val="800000"/>
                </a:solidFill>
                <a:latin typeface="Arial" charset="0"/>
                <a:cs typeface="Arial" charset="0"/>
              </a:rPr>
              <a:t> ĐK </a:t>
            </a:r>
            <a:r>
              <a:rPr lang="fr-FR" sz="2400" i="1" dirty="0" err="1">
                <a:solidFill>
                  <a:srgbClr val="800000"/>
                </a:solidFill>
                <a:latin typeface="Arial" charset="0"/>
                <a:cs typeface="Arial" charset="0"/>
              </a:rPr>
              <a:t>cho</a:t>
            </a:r>
            <a:r>
              <a:rPr lang="fr-FR" sz="2400" i="1" dirty="0">
                <a:solidFill>
                  <a:srgbClr val="800000"/>
                </a:solidFill>
                <a:latin typeface="Arial" charset="0"/>
                <a:cs typeface="Arial" charset="0"/>
              </a:rPr>
              <a:t> HS </a:t>
            </a:r>
            <a:r>
              <a:rPr lang="fr-FR" sz="2400" i="1" dirty="0" err="1">
                <a:solidFill>
                  <a:srgbClr val="800000"/>
                </a:solidFill>
                <a:latin typeface="Arial" charset="0"/>
                <a:cs typeface="Arial" charset="0"/>
              </a:rPr>
              <a:t>nghĩ</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nhiều</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hơn</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làm</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nhiều</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hơn</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và</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thảo</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luận</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nhiều</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hơn</a:t>
            </a:r>
            <a:r>
              <a:rPr lang="fr-FR" sz="2400" i="1" dirty="0">
                <a:solidFill>
                  <a:srgbClr val="800000"/>
                </a:solidFill>
                <a:latin typeface="Arial" charset="0"/>
                <a:cs typeface="Arial" charset="0"/>
              </a:rPr>
              <a:t>”</a:t>
            </a:r>
            <a:endParaRPr lang="fr-FR" sz="2400" dirty="0">
              <a:solidFill>
                <a:srgbClr val="800000"/>
              </a:solidFill>
              <a:latin typeface="Arial" charset="0"/>
              <a:cs typeface="Arial" charset="0"/>
            </a:endParaRPr>
          </a:p>
          <a:p>
            <a:pPr marL="274320" indent="-274320" algn="just" fontAlgn="auto">
              <a:lnSpc>
                <a:spcPct val="130000"/>
              </a:lnSpc>
              <a:spcBef>
                <a:spcPts val="600"/>
              </a:spcBef>
              <a:spcAft>
                <a:spcPts val="0"/>
              </a:spcAft>
              <a:buClr>
                <a:schemeClr val="accent3"/>
              </a:buClr>
              <a:buFont typeface="Wingdings 3" pitchFamily="18" charset="2"/>
              <a:buNone/>
              <a:defRPr/>
            </a:pPr>
            <a:r>
              <a:rPr lang="fr-FR" sz="2400" dirty="0">
                <a:solidFill>
                  <a:srgbClr val="004846"/>
                </a:solidFill>
                <a:latin typeface="Arial" charset="0"/>
                <a:cs typeface="Arial" charset="0"/>
              </a:rPr>
              <a:t>       </a:t>
            </a:r>
            <a:r>
              <a:rPr lang="fr-FR" sz="2400" dirty="0">
                <a:solidFill>
                  <a:srgbClr val="000066"/>
                </a:solidFill>
                <a:latin typeface="Arial" charset="0"/>
                <a:cs typeface="Arial" charset="0"/>
              </a:rPr>
              <a:t>=&gt; </a:t>
            </a:r>
            <a:r>
              <a:rPr lang="fr-FR" sz="2400" dirty="0" err="1">
                <a:solidFill>
                  <a:srgbClr val="000066"/>
                </a:solidFill>
                <a:latin typeface="Arial" charset="0"/>
                <a:cs typeface="Arial" charset="0"/>
              </a:rPr>
              <a:t>Mỗi</a:t>
            </a:r>
            <a:r>
              <a:rPr lang="fr-FR" sz="2400" dirty="0">
                <a:solidFill>
                  <a:srgbClr val="000066"/>
                </a:solidFill>
                <a:latin typeface="Arial" charset="0"/>
                <a:cs typeface="Arial" charset="0"/>
              </a:rPr>
              <a:t> HS </a:t>
            </a:r>
            <a:r>
              <a:rPr lang="fr-FR" sz="2400" dirty="0" err="1">
                <a:solidFill>
                  <a:srgbClr val="000066"/>
                </a:solidFill>
                <a:latin typeface="Arial" charset="0"/>
                <a:cs typeface="Arial" charset="0"/>
              </a:rPr>
              <a:t>vừa</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cố</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gắng</a:t>
            </a:r>
            <a:r>
              <a:rPr lang="fr-FR" sz="2400" dirty="0">
                <a:solidFill>
                  <a:srgbClr val="000066"/>
                </a:solidFill>
                <a:latin typeface="Arial" charset="0"/>
                <a:cs typeface="Arial" charset="0"/>
              </a:rPr>
              <a:t> </a:t>
            </a:r>
            <a:r>
              <a:rPr lang="fr-FR" sz="2400" i="1" dirty="0" err="1">
                <a:solidFill>
                  <a:srgbClr val="800000"/>
                </a:solidFill>
                <a:latin typeface="Arial" charset="0"/>
                <a:cs typeface="Arial" charset="0"/>
              </a:rPr>
              <a:t>tự</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lực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một</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cách</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độc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lập</a:t>
            </a:r>
            <a:r>
              <a:rPr lang="fr-FR" sz="2400" dirty="0">
                <a:solidFill>
                  <a:srgbClr val="336699"/>
                </a:solidFill>
                <a:latin typeface="Arial" charset="0"/>
                <a:cs typeface="Arial" charset="0"/>
              </a:rPr>
              <a:t>,</a:t>
            </a:r>
            <a:r>
              <a:rPr lang="fr-FR" sz="2400" dirty="0">
                <a:solidFill>
                  <a:srgbClr val="003366"/>
                </a:solidFill>
                <a:latin typeface="Arial" charset="0"/>
                <a:cs typeface="Arial" charset="0"/>
              </a:rPr>
              <a:t> </a:t>
            </a:r>
            <a:r>
              <a:rPr lang="fr-FR" sz="2400" dirty="0" err="1">
                <a:solidFill>
                  <a:srgbClr val="000066"/>
                </a:solidFill>
                <a:latin typeface="Arial" charset="0"/>
                <a:cs typeface="Arial" charset="0"/>
              </a:rPr>
              <a:t>vừa</a:t>
            </a:r>
            <a:r>
              <a:rPr lang="fr-FR" sz="2400" dirty="0">
                <a:solidFill>
                  <a:srgbClr val="003366"/>
                </a:solidFill>
                <a:latin typeface="Arial" charset="0"/>
                <a:cs typeface="Arial" charset="0"/>
              </a:rPr>
              <a:t> </a:t>
            </a:r>
            <a:r>
              <a:rPr lang="fr-FR" sz="2400" i="1" dirty="0" err="1">
                <a:solidFill>
                  <a:srgbClr val="800000"/>
                </a:solidFill>
                <a:latin typeface="Arial" charset="0"/>
                <a:cs typeface="Arial" charset="0"/>
              </a:rPr>
              <a:t>hợp</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tác</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chặt</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chẽ</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với</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nhau</a:t>
            </a:r>
            <a:r>
              <a:rPr lang="fr-FR" sz="2400" dirty="0">
                <a:solidFill>
                  <a:srgbClr val="336699"/>
                </a:solidFill>
                <a:latin typeface="Arial" charset="0"/>
                <a:cs typeface="Arial" charset="0"/>
              </a:rPr>
              <a:t> </a:t>
            </a:r>
            <a:r>
              <a:rPr lang="fr-FR" sz="2400" dirty="0" err="1">
                <a:solidFill>
                  <a:srgbClr val="000066"/>
                </a:solidFill>
                <a:latin typeface="Arial" charset="0"/>
                <a:cs typeface="Arial" charset="0"/>
              </a:rPr>
              <a:t>trong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quá</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trình</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tiếp</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cận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phát</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hiện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và</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tìm</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tòi</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kiến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thức</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mới</a:t>
            </a:r>
            <a:endParaRPr lang="fr-FR" sz="2400" dirty="0">
              <a:solidFill>
                <a:srgbClr val="000066"/>
              </a:solidFill>
              <a:latin typeface="Arial" charset="0"/>
              <a:cs typeface="Arial" charset="0"/>
            </a:endParaRPr>
          </a:p>
          <a:p>
            <a:pPr marL="274320" indent="-274320" algn="just" fontAlgn="auto">
              <a:lnSpc>
                <a:spcPct val="130000"/>
              </a:lnSpc>
              <a:spcBef>
                <a:spcPts val="600"/>
              </a:spcBef>
              <a:spcAft>
                <a:spcPts val="0"/>
              </a:spcAft>
              <a:buClr>
                <a:schemeClr val="accent3"/>
              </a:buClr>
              <a:buFont typeface="Wingdings 3" pitchFamily="18" charset="2"/>
              <a:buNone/>
              <a:defRPr/>
            </a:pPr>
            <a:r>
              <a:rPr lang="fr-FR" sz="2400" dirty="0">
                <a:solidFill>
                  <a:srgbClr val="000066"/>
                </a:solidFill>
                <a:latin typeface="Arial" charset="0"/>
                <a:cs typeface="Arial" charset="0"/>
              </a:rPr>
              <a:t>       =&gt; </a:t>
            </a:r>
            <a:r>
              <a:rPr lang="fr-FR" sz="2400" dirty="0" err="1">
                <a:solidFill>
                  <a:srgbClr val="000066"/>
                </a:solidFill>
                <a:latin typeface="Arial" charset="0"/>
                <a:cs typeface="Arial" charset="0"/>
              </a:rPr>
              <a:t>Lớp</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học</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trở</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thành</a:t>
            </a:r>
            <a:r>
              <a:rPr lang="fr-FR" sz="2400" dirty="0">
                <a:solidFill>
                  <a:srgbClr val="000066"/>
                </a:solidFill>
                <a:latin typeface="Arial" charset="0"/>
                <a:cs typeface="Arial" charset="0"/>
              </a:rPr>
              <a:t> </a:t>
            </a:r>
            <a:r>
              <a:rPr lang="fr-FR" sz="2400" i="1" dirty="0" err="1">
                <a:solidFill>
                  <a:srgbClr val="800000"/>
                </a:solidFill>
                <a:latin typeface="Arial" charset="0"/>
                <a:cs typeface="Arial" charset="0"/>
              </a:rPr>
              <a:t>môi</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trường</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giao</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tiếp</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thầy</a:t>
            </a:r>
            <a:r>
              <a:rPr lang="fr-FR" sz="2400" i="1" dirty="0">
                <a:solidFill>
                  <a:srgbClr val="800000"/>
                </a:solidFill>
                <a:latin typeface="Arial" charset="0"/>
                <a:cs typeface="Arial" charset="0"/>
              </a:rPr>
              <a:t>–</a:t>
            </a:r>
            <a:r>
              <a:rPr lang="fr-FR" sz="2400" i="1" dirty="0" err="1">
                <a:solidFill>
                  <a:srgbClr val="800000"/>
                </a:solidFill>
                <a:latin typeface="Arial" charset="0"/>
                <a:cs typeface="Arial" charset="0"/>
              </a:rPr>
              <a:t>trò</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và</a:t>
            </a:r>
            <a:r>
              <a:rPr lang="fr-FR" sz="2400" i="1" dirty="0">
                <a:solidFill>
                  <a:srgbClr val="800000"/>
                </a:solidFill>
                <a:latin typeface="Arial" charset="0"/>
                <a:cs typeface="Arial" charset="0"/>
              </a:rPr>
              <a:t> </a:t>
            </a:r>
            <a:r>
              <a:rPr lang="fr-FR" sz="2400" i="1" dirty="0" err="1">
                <a:solidFill>
                  <a:srgbClr val="800000"/>
                </a:solidFill>
                <a:latin typeface="Arial" charset="0"/>
                <a:cs typeface="Arial" charset="0"/>
              </a:rPr>
              <a:t>trò</a:t>
            </a:r>
            <a:r>
              <a:rPr lang="fr-FR" sz="2400" i="1" dirty="0">
                <a:solidFill>
                  <a:srgbClr val="800000"/>
                </a:solidFill>
                <a:latin typeface="Arial" charset="0"/>
                <a:cs typeface="Arial" charset="0"/>
              </a:rPr>
              <a:t>–</a:t>
            </a:r>
            <a:r>
              <a:rPr lang="fr-FR" sz="2400" i="1" dirty="0" err="1">
                <a:solidFill>
                  <a:srgbClr val="800000"/>
                </a:solidFill>
                <a:latin typeface="Arial" charset="0"/>
                <a:cs typeface="Arial" charset="0"/>
              </a:rPr>
              <a:t>trò</a:t>
            </a:r>
            <a:r>
              <a:rPr lang="fr-FR" sz="2400" dirty="0">
                <a:solidFill>
                  <a:srgbClr val="800000"/>
                </a:solidFill>
                <a:latin typeface="Arial" charset="0"/>
                <a:cs typeface="Arial" charset="0"/>
              </a:rPr>
              <a:t> </a:t>
            </a:r>
            <a:r>
              <a:rPr lang="fr-FR" sz="2400" dirty="0" err="1">
                <a:solidFill>
                  <a:srgbClr val="000066"/>
                </a:solidFill>
                <a:latin typeface="Arial" charset="0"/>
                <a:cs typeface="Arial" charset="0"/>
              </a:rPr>
              <a:t>nhằm</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vận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dụng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sự</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hiểu</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biết</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và</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kinh</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nghiệm</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của</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từng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cá</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nhân</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của</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tập</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thể</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trong</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giải</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quyết</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các</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nhiệm</a:t>
            </a:r>
            <a:r>
              <a:rPr lang="fr-FR" sz="2400" dirty="0">
                <a:solidFill>
                  <a:srgbClr val="000066"/>
                </a:solidFill>
                <a:latin typeface="Arial" charset="0"/>
                <a:cs typeface="Arial" charset="0"/>
              </a:rPr>
              <a:t> </a:t>
            </a:r>
            <a:r>
              <a:rPr lang="fr-FR" sz="2400" dirty="0" err="1">
                <a:solidFill>
                  <a:srgbClr val="000066"/>
                </a:solidFill>
                <a:latin typeface="Arial" charset="0"/>
                <a:cs typeface="Arial" charset="0"/>
              </a:rPr>
              <a:t>vụ</a:t>
            </a:r>
            <a:r>
              <a:rPr lang="fr-FR" sz="2400" dirty="0">
                <a:solidFill>
                  <a:srgbClr val="000066"/>
                </a:solidFill>
                <a:latin typeface="Arial" charset="0"/>
                <a:cs typeface="Arial" charset="0"/>
              </a:rPr>
              <a:t> HT </a:t>
            </a:r>
            <a:r>
              <a:rPr lang="fr-FR" sz="2400" dirty="0" err="1">
                <a:solidFill>
                  <a:srgbClr val="000066"/>
                </a:solidFill>
                <a:latin typeface="Arial" charset="0"/>
                <a:cs typeface="Arial" charset="0"/>
              </a:rPr>
              <a:t>chung</a:t>
            </a:r>
            <a:endParaRPr lang="fr-FR" sz="2400" dirty="0">
              <a:solidFill>
                <a:srgbClr val="000066"/>
              </a:solidFill>
              <a:latin typeface="Arial" charset="0"/>
              <a:cs typeface="Arial" charset="0"/>
            </a:endParaRPr>
          </a:p>
          <a:p>
            <a:pPr marL="274320" indent="-274320" algn="just" fontAlgn="auto">
              <a:lnSpc>
                <a:spcPct val="130000"/>
              </a:lnSpc>
              <a:spcBef>
                <a:spcPts val="600"/>
              </a:spcBef>
              <a:spcAft>
                <a:spcPts val="0"/>
              </a:spcAft>
              <a:buClr>
                <a:schemeClr val="accent3"/>
              </a:buClr>
              <a:buFont typeface="Arial" charset="0"/>
              <a:buNone/>
              <a:defRPr/>
            </a:pPr>
            <a:r>
              <a:rPr lang="it-IT" sz="2400" dirty="0">
                <a:solidFill>
                  <a:srgbClr val="000066"/>
                </a:solidFill>
                <a:latin typeface="Arial" pitchFamily="34" charset="0"/>
                <a:cs typeface="Arial" pitchFamily="34" charset="0"/>
              </a:rPr>
              <a:t>       (</a:t>
            </a:r>
            <a:r>
              <a:rPr lang="it-IT" sz="2400" spc="-120" dirty="0">
                <a:solidFill>
                  <a:srgbClr val="000066"/>
                </a:solidFill>
                <a:latin typeface="Arial" pitchFamily="34" charset="0"/>
                <a:cs typeface="Arial" pitchFamily="34" charset="0"/>
              </a:rPr>
              <a:t>4)</a:t>
            </a:r>
            <a:r>
              <a:rPr lang="it-IT" sz="2400" spc="-120" dirty="0">
                <a:solidFill>
                  <a:srgbClr val="004846"/>
                </a:solidFill>
                <a:latin typeface="Arial" pitchFamily="34" charset="0"/>
                <a:cs typeface="Arial" pitchFamily="34" charset="0"/>
              </a:rPr>
              <a:t> </a:t>
            </a:r>
            <a:r>
              <a:rPr lang="it-IT" sz="2400" i="1" spc="-120" dirty="0">
                <a:solidFill>
                  <a:srgbClr val="800000"/>
                </a:solidFill>
                <a:latin typeface="Arial" pitchFamily="34" charset="0"/>
                <a:cs typeface="Arial" pitchFamily="34" charset="0"/>
              </a:rPr>
              <a:t>Sử dụng đủ, hiệu quả các TBDH</a:t>
            </a:r>
            <a:r>
              <a:rPr lang="it-IT" sz="2400" spc="-120" dirty="0">
                <a:solidFill>
                  <a:srgbClr val="003366"/>
                </a:solidFill>
                <a:latin typeface="Arial" pitchFamily="34" charset="0"/>
                <a:cs typeface="Arial" pitchFamily="34" charset="0"/>
              </a:rPr>
              <a:t>; </a:t>
            </a:r>
            <a:r>
              <a:rPr lang="it-IT" sz="2400" spc="-120" dirty="0">
                <a:solidFill>
                  <a:srgbClr val="000066"/>
                </a:solidFill>
                <a:latin typeface="Arial" pitchFamily="34" charset="0"/>
                <a:cs typeface="Arial" pitchFamily="34" charset="0"/>
              </a:rPr>
              <a:t>TBDH tự làm phù hợp với nội dung học và đối tượng HS; ứng dụng hợp lý CNTT-TT</a:t>
            </a:r>
            <a:endParaRPr lang="en-US" sz="2400" spc="-120" dirty="0">
              <a:solidFill>
                <a:srgbClr val="000066"/>
              </a:solidFill>
              <a:latin typeface="Arial" pitchFamily="34" charset="0"/>
              <a:cs typeface="Arial" pitchFamily="34" charset="0"/>
            </a:endParaRPr>
          </a:p>
          <a:p>
            <a:pPr marL="274320" indent="-274320" algn="just" fontAlgn="auto">
              <a:lnSpc>
                <a:spcPct val="130000"/>
              </a:lnSpc>
              <a:spcBef>
                <a:spcPts val="600"/>
              </a:spcBef>
              <a:spcAft>
                <a:spcPts val="0"/>
              </a:spcAft>
              <a:buClr>
                <a:schemeClr val="accent3"/>
              </a:buClr>
              <a:buFont typeface="Wingdings 3" pitchFamily="18" charset="2"/>
              <a:buNone/>
              <a:defRPr/>
            </a:pPr>
            <a:r>
              <a:rPr lang="es-ES" sz="2400" dirty="0">
                <a:solidFill>
                  <a:srgbClr val="000066"/>
                </a:solidFill>
                <a:latin typeface="Arial" charset="0"/>
                <a:cs typeface="Arial" charset="0"/>
              </a:rPr>
              <a:t>       </a:t>
            </a:r>
            <a:endParaRPr lang="es-ES" sz="2400" i="1" dirty="0">
              <a:solidFill>
                <a:srgbClr val="800000"/>
              </a:solidFill>
              <a:latin typeface="Arial" charset="0"/>
              <a:cs typeface="Arial" charset="0"/>
            </a:endParaRPr>
          </a:p>
          <a:p>
            <a:pPr marL="274320" indent="-274320" algn="just" fontAlgn="auto">
              <a:lnSpc>
                <a:spcPct val="130000"/>
              </a:lnSpc>
              <a:spcBef>
                <a:spcPts val="600"/>
              </a:spcBef>
              <a:spcAft>
                <a:spcPts val="0"/>
              </a:spcAft>
              <a:buClr>
                <a:schemeClr val="accent3"/>
              </a:buClr>
              <a:buFont typeface="Wingdings 3" pitchFamily="18" charset="2"/>
              <a:buNone/>
              <a:defRPr/>
            </a:pPr>
            <a:endParaRPr lang="en-US" sz="2400" dirty="0">
              <a:solidFill>
                <a:srgbClr val="003366"/>
              </a:solidFill>
              <a:latin typeface="Arial" charset="0"/>
              <a:cs typeface="Arial" charset="0"/>
            </a:endParaRPr>
          </a:p>
        </p:txBody>
      </p:sp>
      <p:sp>
        <p:nvSpPr>
          <p:cNvPr id="31746" name="Rectangle 2"/>
          <p:cNvSpPr>
            <a:spLocks noChangeArrowheads="1"/>
          </p:cNvSpPr>
          <p:nvPr/>
        </p:nvSpPr>
        <p:spPr bwMode="auto">
          <a:xfrm>
            <a:off x="228600" y="76200"/>
            <a:ext cx="8686800" cy="523875"/>
          </a:xfrm>
          <a:prstGeom prst="rect">
            <a:avLst/>
          </a:prstGeom>
          <a:noFill/>
          <a:ln w="9525">
            <a:noFill/>
            <a:miter lim="800000"/>
            <a:headEnd/>
            <a:tailEnd/>
          </a:ln>
        </p:spPr>
        <p:txBody>
          <a:bodyPr>
            <a:spAutoFit/>
          </a:bodyPr>
          <a:lstStyle/>
          <a:p>
            <a:pPr algn="ctr"/>
            <a:r>
              <a:rPr lang="en-US" sz="2800" b="1">
                <a:solidFill>
                  <a:srgbClr val="8E0000"/>
                </a:solidFill>
              </a:rPr>
              <a:t>2</a:t>
            </a:r>
            <a:r>
              <a:rPr lang="vi-VN" sz="2800" b="1">
                <a:solidFill>
                  <a:srgbClr val="8E0000"/>
                </a:solidFill>
              </a:rPr>
              <a:t>. </a:t>
            </a:r>
            <a:r>
              <a:rPr lang="es-ES" sz="2800" b="1">
                <a:solidFill>
                  <a:srgbClr val="8E0000"/>
                </a:solidFill>
              </a:rPr>
              <a:t>Đ</a:t>
            </a:r>
            <a:r>
              <a:rPr lang="en-US" sz="2800" b="1">
                <a:solidFill>
                  <a:srgbClr val="8E0000"/>
                </a:solidFill>
              </a:rPr>
              <a:t>ổ</a:t>
            </a:r>
            <a:r>
              <a:rPr lang="vi-VN" sz="2800" b="1">
                <a:solidFill>
                  <a:srgbClr val="8E0000"/>
                </a:solidFill>
              </a:rPr>
              <a:t>i mới </a:t>
            </a:r>
            <a:r>
              <a:rPr lang="en-US" sz="2800" b="1">
                <a:solidFill>
                  <a:srgbClr val="8E0000"/>
                </a:solidFill>
              </a:rPr>
              <a:t>PPDH, HT</a:t>
            </a:r>
            <a:r>
              <a:rPr lang="vi-VN" sz="2800" b="1">
                <a:solidFill>
                  <a:srgbClr val="8E0000"/>
                </a:solidFill>
              </a:rPr>
              <a:t> </a:t>
            </a:r>
            <a:r>
              <a:rPr lang="en-US" sz="2800" b="1">
                <a:solidFill>
                  <a:srgbClr val="8E0000"/>
                </a:solidFill>
              </a:rPr>
              <a:t>tổ chức dạy học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checkerboard(across)">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checkerboard(across)">
                                      <p:cBhvr>
                                        <p:cTn id="12" dur="500"/>
                                        <p:tgtEl>
                                          <p:spTgt spid="22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530">
                                            <p:txEl>
                                              <p:pRg st="2" end="2"/>
                                            </p:txEl>
                                          </p:spTgt>
                                        </p:tgtEl>
                                        <p:attrNameLst>
                                          <p:attrName>style.visibility</p:attrName>
                                        </p:attrNameLst>
                                      </p:cBhvr>
                                      <p:to>
                                        <p:strVal val="visible"/>
                                      </p:to>
                                    </p:set>
                                    <p:animEffect transition="in" filter="checkerboard(across)">
                                      <p:cBhvr>
                                        <p:cTn id="17" dur="500"/>
                                        <p:tgtEl>
                                          <p:spTgt spid="225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checkerboard(across)">
                                      <p:cBhvr>
                                        <p:cTn id="22"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152400" y="314325"/>
            <a:ext cx="8686800" cy="523875"/>
          </a:xfrm>
          <a:prstGeom prst="rect">
            <a:avLst/>
          </a:prstGeom>
          <a:noFill/>
          <a:ln w="9525">
            <a:noFill/>
            <a:miter lim="800000"/>
            <a:headEnd/>
            <a:tailEnd/>
          </a:ln>
        </p:spPr>
        <p:txBody>
          <a:bodyPr>
            <a:spAutoFit/>
          </a:bodyPr>
          <a:lstStyle/>
          <a:p>
            <a:pPr algn="ctr"/>
            <a:r>
              <a:rPr lang="en-US" sz="2800" b="1">
                <a:solidFill>
                  <a:srgbClr val="8E0000"/>
                </a:solidFill>
              </a:rPr>
              <a:t>2</a:t>
            </a:r>
            <a:r>
              <a:rPr lang="vi-VN" sz="2800" b="1">
                <a:solidFill>
                  <a:srgbClr val="8E0000"/>
                </a:solidFill>
              </a:rPr>
              <a:t>. </a:t>
            </a:r>
            <a:r>
              <a:rPr lang="es-ES" sz="2800" b="1">
                <a:solidFill>
                  <a:srgbClr val="8E0000"/>
                </a:solidFill>
              </a:rPr>
              <a:t>Đ</a:t>
            </a:r>
            <a:r>
              <a:rPr lang="en-US" sz="2800" b="1">
                <a:solidFill>
                  <a:srgbClr val="8E0000"/>
                </a:solidFill>
              </a:rPr>
              <a:t>ổ</a:t>
            </a:r>
            <a:r>
              <a:rPr lang="vi-VN" sz="2800" b="1">
                <a:solidFill>
                  <a:srgbClr val="8E0000"/>
                </a:solidFill>
              </a:rPr>
              <a:t>i mới </a:t>
            </a:r>
            <a:r>
              <a:rPr lang="en-US" sz="2800" b="1">
                <a:solidFill>
                  <a:srgbClr val="8E0000"/>
                </a:solidFill>
              </a:rPr>
              <a:t>PPDH, HT</a:t>
            </a:r>
            <a:r>
              <a:rPr lang="vi-VN" sz="2800" b="1">
                <a:solidFill>
                  <a:srgbClr val="8E0000"/>
                </a:solidFill>
              </a:rPr>
              <a:t> </a:t>
            </a:r>
            <a:r>
              <a:rPr lang="en-US" sz="2800" b="1">
                <a:solidFill>
                  <a:srgbClr val="8E0000"/>
                </a:solidFill>
              </a:rPr>
              <a:t>tổ chức dạy học</a:t>
            </a:r>
          </a:p>
        </p:txBody>
      </p:sp>
      <p:sp>
        <p:nvSpPr>
          <p:cNvPr id="3" name="Hình chữ nhật 2"/>
          <p:cNvSpPr/>
          <p:nvPr/>
        </p:nvSpPr>
        <p:spPr>
          <a:xfrm>
            <a:off x="381000" y="1219200"/>
            <a:ext cx="8458200" cy="3838575"/>
          </a:xfrm>
          <a:prstGeom prst="rect">
            <a:avLst/>
          </a:prstGeom>
        </p:spPr>
        <p:txBody>
          <a:bodyPr>
            <a:spAutoFit/>
          </a:bodyPr>
          <a:lstStyle/>
          <a:p>
            <a:pPr fontAlgn="auto">
              <a:lnSpc>
                <a:spcPct val="130000"/>
              </a:lnSpc>
              <a:spcBef>
                <a:spcPts val="600"/>
              </a:spcBef>
              <a:spcAft>
                <a:spcPts val="0"/>
              </a:spcAft>
              <a:defRPr/>
            </a:pPr>
            <a:r>
              <a:rPr lang="it-IT" sz="2400" dirty="0">
                <a:solidFill>
                  <a:srgbClr val="002060"/>
                </a:solidFill>
                <a:latin typeface="Arial" pitchFamily="34" charset="0"/>
                <a:cs typeface="Arial" pitchFamily="34" charset="0"/>
              </a:rPr>
              <a:t>Các hình thức tổ chức hoạt động giáo dục: </a:t>
            </a:r>
          </a:p>
          <a:p>
            <a:pPr marL="342900" indent="-342900" fontAlgn="auto">
              <a:lnSpc>
                <a:spcPct val="130000"/>
              </a:lnSpc>
              <a:spcBef>
                <a:spcPts val="600"/>
              </a:spcBef>
              <a:spcAft>
                <a:spcPts val="0"/>
              </a:spcAft>
              <a:buFontTx/>
              <a:buChar char="-"/>
              <a:defRPr/>
            </a:pPr>
            <a:r>
              <a:rPr lang="it-IT" sz="2400" dirty="0">
                <a:solidFill>
                  <a:srgbClr val="002060"/>
                </a:solidFill>
                <a:latin typeface="Arial" pitchFamily="34" charset="0"/>
                <a:cs typeface="Arial" pitchFamily="34" charset="0"/>
              </a:rPr>
              <a:t>Trong/ngoài khuôn viên nhà trường, </a:t>
            </a:r>
          </a:p>
          <a:p>
            <a:pPr marL="342900" indent="-342900" fontAlgn="auto">
              <a:lnSpc>
                <a:spcPct val="130000"/>
              </a:lnSpc>
              <a:spcBef>
                <a:spcPts val="600"/>
              </a:spcBef>
              <a:spcAft>
                <a:spcPts val="0"/>
              </a:spcAft>
              <a:buFontTx/>
              <a:buChar char="-"/>
              <a:defRPr/>
            </a:pPr>
            <a:r>
              <a:rPr lang="it-IT" sz="2400" dirty="0">
                <a:solidFill>
                  <a:srgbClr val="002060"/>
                </a:solidFill>
                <a:latin typeface="Arial" pitchFamily="34" charset="0"/>
                <a:cs typeface="Arial" pitchFamily="34" charset="0"/>
              </a:rPr>
              <a:t>Dạy học nhà trường gắn với SX-KD-DV</a:t>
            </a:r>
          </a:p>
          <a:p>
            <a:pPr marL="342900" indent="-342900" algn="just" fontAlgn="auto">
              <a:lnSpc>
                <a:spcPct val="130000"/>
              </a:lnSpc>
              <a:spcBef>
                <a:spcPts val="600"/>
              </a:spcBef>
              <a:spcAft>
                <a:spcPts val="0"/>
              </a:spcAft>
              <a:buFontTx/>
              <a:buChar char="-"/>
              <a:defRPr/>
            </a:pPr>
            <a:r>
              <a:rPr lang="it-IT" sz="2400" spc="-100" dirty="0">
                <a:solidFill>
                  <a:srgbClr val="002060"/>
                </a:solidFill>
                <a:latin typeface="Arial" pitchFamily="34" charset="0"/>
                <a:cs typeface="Arial" pitchFamily="34" charset="0"/>
              </a:rPr>
              <a:t>Học lý thuyết, làm BT/TN-TH/dự án, trò chơi, thảo luận, </a:t>
            </a:r>
          </a:p>
          <a:p>
            <a:pPr marL="342900" indent="-342900" algn="just" fontAlgn="auto">
              <a:lnSpc>
                <a:spcPct val="130000"/>
              </a:lnSpc>
              <a:spcBef>
                <a:spcPts val="600"/>
              </a:spcBef>
              <a:spcAft>
                <a:spcPts val="0"/>
              </a:spcAft>
              <a:buFontTx/>
              <a:buChar char="-"/>
              <a:defRPr/>
            </a:pPr>
            <a:r>
              <a:rPr lang="it-IT" sz="2400" spc="-100" dirty="0">
                <a:solidFill>
                  <a:srgbClr val="002060"/>
                </a:solidFill>
                <a:latin typeface="Arial" pitchFamily="34" charset="0"/>
                <a:cs typeface="Arial" pitchFamily="34" charset="0"/>
              </a:rPr>
              <a:t>Hoạt động trải nghiệm, tham quan, cắm trại, đọc sách, SH tập thể, HĐ phục vụ cộng đồng</a:t>
            </a:r>
          </a:p>
          <a:p>
            <a:pPr marL="342900" indent="-342900" fontAlgn="auto">
              <a:lnSpc>
                <a:spcPct val="130000"/>
              </a:lnSpc>
              <a:spcBef>
                <a:spcPts val="600"/>
              </a:spcBef>
              <a:spcAft>
                <a:spcPts val="0"/>
              </a:spcAft>
              <a:buFontTx/>
              <a:buChar char="-"/>
              <a:defRPr/>
            </a:pPr>
            <a:r>
              <a:rPr lang="it-IT" sz="2400" dirty="0">
                <a:solidFill>
                  <a:srgbClr val="002060"/>
                </a:solidFill>
                <a:latin typeface="Arial" pitchFamily="34" charset="0"/>
                <a:cs typeface="Arial" pitchFamily="34" charset="0"/>
              </a:rPr>
              <a:t>Làm việc độc lập, theo nhóm, theo lớp,...</a:t>
            </a:r>
            <a:endParaRPr lang="en-US" sz="2400" dirty="0">
              <a:solidFill>
                <a:srgbClr val="002060"/>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Hình chữ nhật 1"/>
          <p:cNvSpPr>
            <a:spLocks noChangeArrowheads="1"/>
          </p:cNvSpPr>
          <p:nvPr/>
        </p:nvSpPr>
        <p:spPr bwMode="auto">
          <a:xfrm>
            <a:off x="457200" y="76200"/>
            <a:ext cx="8229600" cy="523875"/>
          </a:xfrm>
          <a:prstGeom prst="rect">
            <a:avLst/>
          </a:prstGeom>
          <a:noFill/>
          <a:ln w="9525">
            <a:noFill/>
            <a:miter lim="800000"/>
            <a:headEnd/>
            <a:tailEnd/>
          </a:ln>
        </p:spPr>
        <p:txBody>
          <a:bodyPr>
            <a:spAutoFit/>
          </a:bodyPr>
          <a:lstStyle/>
          <a:p>
            <a:r>
              <a:rPr lang="en-US" sz="2800" b="1">
                <a:solidFill>
                  <a:srgbClr val="800000"/>
                </a:solidFill>
              </a:rPr>
              <a:t>     3. </a:t>
            </a:r>
            <a:r>
              <a:rPr lang="vi-VN" sz="2800" b="1">
                <a:solidFill>
                  <a:srgbClr val="800000"/>
                </a:solidFill>
              </a:rPr>
              <a:t>Đ</a:t>
            </a:r>
            <a:r>
              <a:rPr lang="en-US" sz="2800" b="1">
                <a:solidFill>
                  <a:srgbClr val="800000"/>
                </a:solidFill>
              </a:rPr>
              <a:t>ổ</a:t>
            </a:r>
            <a:r>
              <a:rPr lang="vi-VN" sz="2800" b="1">
                <a:solidFill>
                  <a:srgbClr val="800000"/>
                </a:solidFill>
              </a:rPr>
              <a:t>i mới phương pháp, hình thức KT-ĐG</a:t>
            </a:r>
          </a:p>
        </p:txBody>
      </p:sp>
      <p:sp>
        <p:nvSpPr>
          <p:cNvPr id="3" name="Hình chữ nhật 2"/>
          <p:cNvSpPr/>
          <p:nvPr/>
        </p:nvSpPr>
        <p:spPr>
          <a:xfrm>
            <a:off x="381000" y="609600"/>
            <a:ext cx="8305800" cy="7151688"/>
          </a:xfrm>
          <a:prstGeom prst="rect">
            <a:avLst/>
          </a:prstGeom>
        </p:spPr>
        <p:txBody>
          <a:bodyPr>
            <a:spAutoFit/>
          </a:bodyPr>
          <a:lstStyle/>
          <a:p>
            <a:pPr algn="just" fontAlgn="auto">
              <a:lnSpc>
                <a:spcPct val="110000"/>
              </a:lnSpc>
              <a:spcBef>
                <a:spcPts val="300"/>
              </a:spcBef>
              <a:spcAft>
                <a:spcPts val="0"/>
              </a:spcAft>
              <a:buFont typeface="Wingdings 3" pitchFamily="18" charset="2"/>
              <a:buNone/>
              <a:defRPr/>
            </a:pPr>
            <a:r>
              <a:rPr lang="vi-VN" sz="2200" spc="-110" dirty="0">
                <a:solidFill>
                  <a:srgbClr val="000066"/>
                </a:solidFill>
                <a:latin typeface="Arial" panose="020B0604020202020204" pitchFamily="34" charset="0"/>
                <a:cs typeface="Arial" panose="020B0604020202020204" pitchFamily="34" charset="0"/>
              </a:rPr>
              <a:t>        </a:t>
            </a:r>
            <a:r>
              <a:rPr lang="fr-FR" sz="2200" spc="-110" dirty="0">
                <a:solidFill>
                  <a:srgbClr val="000066"/>
                </a:solidFill>
                <a:latin typeface="Arial" panose="020B0604020202020204" pitchFamily="34" charset="0"/>
                <a:cs typeface="Arial" panose="020B0604020202020204" pitchFamily="34" charset="0"/>
              </a:rPr>
              <a:t>(1)</a:t>
            </a:r>
            <a:r>
              <a:rPr lang="fr-FR" sz="2200" dirty="0">
                <a:solidFill>
                  <a:srgbClr val="000066"/>
                </a:solidFill>
                <a:latin typeface="Arial" panose="020B0604020202020204" pitchFamily="34" charset="0"/>
                <a:cs typeface="Arial" panose="020B0604020202020204" pitchFamily="34" charset="0"/>
              </a:rPr>
              <a:t> </a:t>
            </a:r>
            <a:r>
              <a:rPr lang="vi-VN" sz="2200" dirty="0">
                <a:solidFill>
                  <a:srgbClr val="000066"/>
                </a:solidFill>
                <a:latin typeface="Arial" panose="020B0604020202020204" pitchFamily="34" charset="0"/>
                <a:cs typeface="Arial" panose="020B0604020202020204" pitchFamily="34" charset="0"/>
              </a:rPr>
              <a:t>Đ</a:t>
            </a:r>
            <a:r>
              <a:rPr lang="en-US" sz="2200" dirty="0">
                <a:solidFill>
                  <a:srgbClr val="000066"/>
                </a:solidFill>
                <a:latin typeface="Arial" panose="020B0604020202020204" pitchFamily="34" charset="0"/>
                <a:cs typeface="Arial" panose="020B0604020202020204" pitchFamily="34" charset="0"/>
              </a:rPr>
              <a:t>G </a:t>
            </a:r>
            <a:r>
              <a:rPr lang="vi-VN" sz="2200" dirty="0">
                <a:solidFill>
                  <a:srgbClr val="000066"/>
                </a:solidFill>
                <a:latin typeface="Arial" panose="020B0604020202020204" pitchFamily="34" charset="0"/>
                <a:cs typeface="Arial" panose="020B0604020202020204" pitchFamily="34" charset="0"/>
              </a:rPr>
              <a:t>phải </a:t>
            </a:r>
            <a:r>
              <a:rPr lang="vi-VN" sz="2200" i="1" dirty="0">
                <a:solidFill>
                  <a:srgbClr val="C00000"/>
                </a:solidFill>
                <a:latin typeface="Arial" panose="020B0604020202020204" pitchFamily="34" charset="0"/>
                <a:cs typeface="Arial" panose="020B0604020202020204" pitchFamily="34" charset="0"/>
              </a:rPr>
              <a:t>hướng tới sự phát triển PC và NL của HS </a:t>
            </a:r>
            <a:r>
              <a:rPr lang="vi-VN" sz="2200" dirty="0">
                <a:solidFill>
                  <a:srgbClr val="000066"/>
                </a:solidFill>
                <a:latin typeface="Arial" panose="020B0604020202020204" pitchFamily="34" charset="0"/>
                <a:cs typeface="Arial" panose="020B0604020202020204" pitchFamily="34" charset="0"/>
              </a:rPr>
              <a:t>thông qua mức độ đạt chuẩn KT-KN-TĐ và các biểu hiện NL, PC của HS dựa trên mục tiêu GD; </a:t>
            </a:r>
            <a:r>
              <a:rPr lang="vi-VN" sz="2200" i="1" dirty="0">
                <a:solidFill>
                  <a:srgbClr val="C00000"/>
                </a:solidFill>
                <a:latin typeface="Arial" panose="020B0604020202020204" pitchFamily="34" charset="0"/>
                <a:cs typeface="Arial" panose="020B0604020202020204" pitchFamily="34" charset="0"/>
              </a:rPr>
              <a:t>coi trọng ĐG để giúp đỡ HS về phương pháp HT</a:t>
            </a:r>
            <a:r>
              <a:rPr lang="vi-VN" sz="2200" dirty="0">
                <a:solidFill>
                  <a:srgbClr val="002060"/>
                </a:solidFill>
                <a:latin typeface="Arial" panose="020B0604020202020204" pitchFamily="34" charset="0"/>
                <a:cs typeface="Arial" panose="020B0604020202020204" pitchFamily="34" charset="0"/>
              </a:rPr>
              <a:t>.</a:t>
            </a:r>
            <a:endParaRPr lang="en-US" sz="2200" dirty="0">
              <a:solidFill>
                <a:srgbClr val="002060"/>
              </a:solidFill>
              <a:latin typeface="Arial" panose="020B0604020202020204" pitchFamily="34" charset="0"/>
              <a:cs typeface="Arial" panose="020B0604020202020204" pitchFamily="34" charset="0"/>
            </a:endParaRPr>
          </a:p>
          <a:p>
            <a:pPr algn="just" fontAlgn="auto">
              <a:lnSpc>
                <a:spcPct val="110000"/>
              </a:lnSpc>
              <a:spcBef>
                <a:spcPts val="300"/>
              </a:spcBef>
              <a:spcAft>
                <a:spcPts val="0"/>
              </a:spcAft>
              <a:buFont typeface="Wingdings 3" pitchFamily="18" charset="2"/>
              <a:buNone/>
              <a:defRPr/>
            </a:pPr>
            <a:r>
              <a:rPr lang="en-US" sz="2200" dirty="0">
                <a:solidFill>
                  <a:srgbClr val="000066"/>
                </a:solidFill>
                <a:latin typeface="Arial" panose="020B0604020202020204" pitchFamily="34" charset="0"/>
                <a:cs typeface="Arial" panose="020B0604020202020204" pitchFamily="34" charset="0"/>
              </a:rPr>
              <a:t>         </a:t>
            </a:r>
            <a:r>
              <a:rPr lang="vi-VN" sz="2200" dirty="0">
                <a:solidFill>
                  <a:srgbClr val="000066"/>
                </a:solidFill>
                <a:latin typeface="Arial" panose="020B0604020202020204" pitchFamily="34" charset="0"/>
                <a:cs typeface="Arial" panose="020B0604020202020204" pitchFamily="34" charset="0"/>
              </a:rPr>
              <a:t>(</a:t>
            </a:r>
            <a:r>
              <a:rPr lang="vi-VN" sz="2200" spc="-110" dirty="0">
                <a:solidFill>
                  <a:srgbClr val="000066"/>
                </a:solidFill>
                <a:latin typeface="Arial" panose="020B0604020202020204" pitchFamily="34" charset="0"/>
                <a:cs typeface="Arial" panose="020B0604020202020204" pitchFamily="34" charset="0"/>
              </a:rPr>
              <a:t>2) Chú trọng ĐG </a:t>
            </a:r>
            <a:r>
              <a:rPr lang="vi-VN" sz="2200" i="1" spc="-110" dirty="0">
                <a:solidFill>
                  <a:srgbClr val="C00000"/>
                </a:solidFill>
                <a:latin typeface="Arial" panose="020B0604020202020204" pitchFamily="34" charset="0"/>
                <a:cs typeface="Arial" panose="020B0604020202020204" pitchFamily="34" charset="0"/>
              </a:rPr>
              <a:t>thường xuyên, kết hợp ĐG quá trình và ĐG tổng kết cuối kỳ, cuối năm học. </a:t>
            </a:r>
            <a:r>
              <a:rPr lang="vi-VN" sz="2200" spc="-110" dirty="0">
                <a:solidFill>
                  <a:srgbClr val="000066"/>
                </a:solidFill>
                <a:latin typeface="Arial" panose="020B0604020202020204" pitchFamily="34" charset="0"/>
                <a:cs typeface="Arial" panose="020B0604020202020204" pitchFamily="34" charset="0"/>
              </a:rPr>
              <a:t>Kết hợp </a:t>
            </a:r>
            <a:r>
              <a:rPr lang="vi-VN" sz="2200" i="1" spc="-110" dirty="0">
                <a:solidFill>
                  <a:srgbClr val="C00000"/>
                </a:solidFill>
                <a:latin typeface="Arial" panose="020B0604020202020204" pitchFamily="34" charset="0"/>
                <a:cs typeface="Arial" panose="020B0604020202020204" pitchFamily="34" charset="0"/>
              </a:rPr>
              <a:t>ĐG của GV với tự ĐG và ĐG lẫn nhau của HS, ĐG của CMHS và cộng đồng</a:t>
            </a:r>
            <a:r>
              <a:rPr lang="vi-VN" sz="2200" spc="-110" dirty="0">
                <a:solidFill>
                  <a:srgbClr val="002060"/>
                </a:solidFill>
                <a:latin typeface="Arial" panose="020B0604020202020204" pitchFamily="34" charset="0"/>
                <a:cs typeface="Arial" panose="020B0604020202020204" pitchFamily="34" charset="0"/>
              </a:rPr>
              <a:t>.</a:t>
            </a:r>
            <a:endParaRPr lang="en-US" sz="2200" spc="-110" dirty="0">
              <a:solidFill>
                <a:srgbClr val="002060"/>
              </a:solidFill>
              <a:latin typeface="Arial" panose="020B0604020202020204" pitchFamily="34" charset="0"/>
              <a:cs typeface="Arial" panose="020B0604020202020204" pitchFamily="34" charset="0"/>
            </a:endParaRPr>
          </a:p>
          <a:p>
            <a:pPr algn="just" fontAlgn="auto">
              <a:lnSpc>
                <a:spcPct val="110000"/>
              </a:lnSpc>
              <a:spcBef>
                <a:spcPts val="300"/>
              </a:spcBef>
              <a:spcAft>
                <a:spcPts val="0"/>
              </a:spcAft>
              <a:defRPr/>
            </a:pPr>
            <a:r>
              <a:rPr lang="fr-FR" sz="2200" dirty="0">
                <a:solidFill>
                  <a:srgbClr val="002060"/>
                </a:solidFill>
                <a:latin typeface="Arial" pitchFamily="34" charset="0"/>
                <a:cs typeface="Arial" pitchFamily="34" charset="0"/>
              </a:rPr>
              <a:t>(</a:t>
            </a:r>
            <a:r>
              <a:rPr lang="vi-VN" sz="2200" dirty="0">
                <a:solidFill>
                  <a:srgbClr val="000066"/>
                </a:solidFill>
                <a:latin typeface="Arial" pitchFamily="34" charset="0"/>
                <a:cs typeface="Arial" pitchFamily="34" charset="0"/>
              </a:rPr>
              <a:t>3</a:t>
            </a:r>
            <a:r>
              <a:rPr lang="fr-FR" sz="2200" dirty="0">
                <a:solidFill>
                  <a:srgbClr val="000066"/>
                </a:solidFill>
                <a:latin typeface="Arial" pitchFamily="34" charset="0"/>
                <a:cs typeface="Arial" pitchFamily="34" charset="0"/>
              </a:rPr>
              <a:t>)</a:t>
            </a:r>
            <a:r>
              <a:rPr lang="vi-VN" sz="2200" dirty="0">
                <a:solidFill>
                  <a:srgbClr val="000066"/>
                </a:solidFill>
                <a:latin typeface="Arial" pitchFamily="34" charset="0"/>
                <a:cs typeface="Arial" pitchFamily="34" charset="0"/>
              </a:rPr>
              <a:t> Đa dạng hóa hình thức, công cụ ĐG: </a:t>
            </a:r>
            <a:r>
              <a:rPr lang="vi-VN" sz="2200" i="1" dirty="0">
                <a:solidFill>
                  <a:srgbClr val="800000"/>
                </a:solidFill>
                <a:latin typeface="Arial" pitchFamily="34" charset="0"/>
                <a:cs typeface="Arial" pitchFamily="34" charset="0"/>
              </a:rPr>
              <a:t>các HĐ trên lớp; hồ sơ HT, vở HT; báo cáo kết quả thực hiện DA HT, NCKH,  kết quả TH-TN; bài thuyết trình (viết, trình chiếu, video clip,…) </a:t>
            </a:r>
            <a:r>
              <a:rPr lang="vi-VN" sz="2200" dirty="0">
                <a:solidFill>
                  <a:srgbClr val="000066"/>
                </a:solidFill>
                <a:latin typeface="Arial" pitchFamily="34" charset="0"/>
                <a:cs typeface="Arial" pitchFamily="34" charset="0"/>
              </a:rPr>
              <a:t>về kết quả thực hiện nhiệm vụ HT. </a:t>
            </a:r>
            <a:endParaRPr lang="en-US" sz="2200" dirty="0">
              <a:solidFill>
                <a:srgbClr val="000066"/>
              </a:solidFill>
              <a:latin typeface="Arial" pitchFamily="34" charset="0"/>
              <a:cs typeface="Arial" pitchFamily="34" charset="0"/>
            </a:endParaRPr>
          </a:p>
          <a:p>
            <a:pPr algn="just" fontAlgn="auto">
              <a:lnSpc>
                <a:spcPct val="110000"/>
              </a:lnSpc>
              <a:spcBef>
                <a:spcPts val="300"/>
              </a:spcBef>
              <a:spcAft>
                <a:spcPts val="0"/>
              </a:spcAft>
              <a:defRPr/>
            </a:pPr>
            <a:r>
              <a:rPr lang="en-US" sz="2200" spc="-110" dirty="0">
                <a:solidFill>
                  <a:srgbClr val="000066"/>
                </a:solidFill>
                <a:latin typeface="Arial" pitchFamily="34" charset="0"/>
                <a:cs typeface="Arial" pitchFamily="34" charset="0"/>
              </a:rPr>
              <a:t>         </a:t>
            </a:r>
            <a:r>
              <a:rPr lang="vi-VN" sz="2200" spc="-110" dirty="0">
                <a:solidFill>
                  <a:srgbClr val="002060"/>
                </a:solidFill>
                <a:latin typeface="Arial" pitchFamily="34" charset="0"/>
                <a:cs typeface="Arial" pitchFamily="34" charset="0"/>
              </a:rPr>
              <a:t>(4) Coi trọng ĐG </a:t>
            </a:r>
            <a:r>
              <a:rPr lang="vi-VN" sz="2200" i="1" spc="-110" dirty="0">
                <a:solidFill>
                  <a:srgbClr val="800000"/>
                </a:solidFill>
                <a:latin typeface="Arial" pitchFamily="34" charset="0"/>
                <a:cs typeface="Arial" pitchFamily="34" charset="0"/>
              </a:rPr>
              <a:t>sự tiến bộ của mỗi HS, không so sánh HS với nhau; coi trọng việc động viên, khuyến khích sự hứng thú, tính tích cực và vượt khó trong học tập, rèn luyện của HS; giúp HS phát huy năng khiếu cá nhân</a:t>
            </a:r>
            <a:r>
              <a:rPr lang="vi-VN" sz="2200" i="1" spc="-110" dirty="0">
                <a:solidFill>
                  <a:srgbClr val="002060"/>
                </a:solidFill>
                <a:latin typeface="Arial" pitchFamily="34" charset="0"/>
                <a:cs typeface="Arial" pitchFamily="34" charset="0"/>
              </a:rPr>
              <a:t>;</a:t>
            </a:r>
            <a:r>
              <a:rPr lang="vi-VN" sz="2200" spc="-110" dirty="0">
                <a:solidFill>
                  <a:srgbClr val="002060"/>
                </a:solidFill>
                <a:latin typeface="Arial" pitchFamily="34" charset="0"/>
                <a:cs typeface="Arial" pitchFamily="34" charset="0"/>
              </a:rPr>
              <a:t> </a:t>
            </a:r>
            <a:r>
              <a:rPr lang="vi-VN" sz="2200" spc="-110" dirty="0">
                <a:solidFill>
                  <a:srgbClr val="000066"/>
                </a:solidFill>
                <a:latin typeface="Arial" pitchFamily="34" charset="0"/>
                <a:cs typeface="Arial" pitchFamily="34" charset="0"/>
              </a:rPr>
              <a:t>đảm bảo ĐG kịp thời, công bằng, khách quan</a:t>
            </a:r>
            <a:r>
              <a:rPr lang="vi-VN" sz="2200" spc="-110" dirty="0">
                <a:solidFill>
                  <a:srgbClr val="002060"/>
                </a:solidFill>
                <a:latin typeface="Arial" pitchFamily="34" charset="0"/>
                <a:cs typeface="Arial" pitchFamily="34" charset="0"/>
              </a:rPr>
              <a:t>, </a:t>
            </a:r>
            <a:r>
              <a:rPr lang="vi-VN" sz="2200" i="1" spc="-110" dirty="0">
                <a:solidFill>
                  <a:srgbClr val="800000"/>
                </a:solidFill>
                <a:latin typeface="Arial" pitchFamily="34" charset="0"/>
                <a:cs typeface="Arial" pitchFamily="34" charset="0"/>
              </a:rPr>
              <a:t>không tạo áp lực cho HS, GV và CMHS.</a:t>
            </a:r>
            <a:endParaRPr lang="en-US" sz="2200" spc="-120" dirty="0">
              <a:solidFill>
                <a:srgbClr val="002060"/>
              </a:solidFill>
              <a:latin typeface="Arial" pitchFamily="34" charset="0"/>
              <a:cs typeface="Arial" pitchFamily="34" charset="0"/>
            </a:endParaRPr>
          </a:p>
          <a:p>
            <a:pPr algn="just" fontAlgn="auto">
              <a:lnSpc>
                <a:spcPct val="110000"/>
              </a:lnSpc>
              <a:spcBef>
                <a:spcPts val="300"/>
              </a:spcBef>
              <a:spcAft>
                <a:spcPts val="0"/>
              </a:spcAft>
              <a:buFont typeface="Wingdings 3" pitchFamily="18" charset="2"/>
              <a:buNone/>
              <a:defRPr/>
            </a:pPr>
            <a:endParaRPr lang="en-US" sz="2200" spc="-110" dirty="0">
              <a:solidFill>
                <a:srgbClr val="002060"/>
              </a:solidFill>
              <a:latin typeface="Arial" panose="020B0604020202020204" pitchFamily="34" charset="0"/>
              <a:cs typeface="Arial" panose="020B0604020202020204" pitchFamily="34" charset="0"/>
            </a:endParaRPr>
          </a:p>
          <a:p>
            <a:pPr algn="just" fontAlgn="auto">
              <a:lnSpc>
                <a:spcPct val="110000"/>
              </a:lnSpc>
              <a:spcBef>
                <a:spcPts val="300"/>
              </a:spcBef>
              <a:spcAft>
                <a:spcPts val="0"/>
              </a:spcAft>
              <a:buFont typeface="Wingdings 3" pitchFamily="18" charset="2"/>
              <a:buNone/>
              <a:defRPr/>
            </a:pPr>
            <a:endParaRPr lang="vi-VN" sz="2200" spc="-110" dirty="0">
              <a:solidFill>
                <a:srgbClr val="00206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108075" y="228600"/>
            <a:ext cx="7392988" cy="657225"/>
          </a:xfrm>
        </p:spPr>
        <p:txBody>
          <a:bodyPr>
            <a:normAutofit fontScale="90000"/>
          </a:bodyPr>
          <a:lstStyle/>
          <a:p>
            <a:pPr fontAlgn="auto">
              <a:spcAft>
                <a:spcPts val="0"/>
              </a:spcAft>
              <a:defRPr/>
            </a:pPr>
            <a:r>
              <a:rPr lang="en-US" dirty="0">
                <a:solidFill>
                  <a:srgbClr val="0000FF"/>
                </a:solidFill>
              </a:rPr>
              <a:t>TIÊU CHÍ ĐÁNH GIÁ BÀI HỌC</a:t>
            </a:r>
          </a:p>
        </p:txBody>
      </p:sp>
      <p:graphicFrame>
        <p:nvGraphicFramePr>
          <p:cNvPr id="4" name="Content Placeholder 3">
            <a:extLst>
              <a:ext uri="{FF2B5EF4-FFF2-40B4-BE49-F238E27FC236}"/>
            </a:extLst>
          </p:cNvPr>
          <p:cNvGraphicFramePr>
            <a:graphicFrameLocks noGrp="1"/>
          </p:cNvGraphicFramePr>
          <p:nvPr>
            <p:ph idx="1"/>
          </p:nvPr>
        </p:nvGraphicFramePr>
        <p:xfrm>
          <a:off x="1267681" y="1678478"/>
          <a:ext cx="7233558" cy="3986512"/>
        </p:xfrm>
        <a:graphic>
          <a:graphicData uri="http://schemas.openxmlformats.org/drawingml/2006/table">
            <a:tbl>
              <a:tblPr firstRow="1" firstCol="1" lastRow="1" lastCol="1" bandRow="1" bandCol="1">
                <a:tableStyleId>{5C22544A-7EE6-4342-B048-85BDC9FD1C3A}</a:tableStyleId>
              </a:tblPr>
              <a:tblGrid>
                <a:gridCol w="554273">
                  <a:extLst>
                    <a:ext uri="{9D8B030D-6E8A-4147-A177-3AD203B41FA5}"/>
                  </a:extLst>
                </a:gridCol>
                <a:gridCol w="6679285">
                  <a:extLst>
                    <a:ext uri="{9D8B030D-6E8A-4147-A177-3AD203B41FA5}"/>
                  </a:extLst>
                </a:gridCol>
              </a:tblGrid>
              <a:tr h="353522">
                <a:tc>
                  <a:txBody>
                    <a:bodyPr/>
                    <a:lstStyle/>
                    <a:p>
                      <a:pPr marL="0" marR="0" algn="ctr">
                        <a:lnSpc>
                          <a:spcPts val="1500"/>
                        </a:lnSpc>
                        <a:spcBef>
                          <a:spcPts val="0"/>
                        </a:spcBef>
                        <a:spcAft>
                          <a:spcPts val="1000"/>
                        </a:spcAft>
                      </a:pPr>
                      <a:r>
                        <a:rPr lang="nl-NL" sz="1800" b="0" dirty="0" err="1">
                          <a:solidFill>
                            <a:srgbClr val="0000FF"/>
                          </a:solidFill>
                          <a:effectLst/>
                          <a:latin typeface="Arial" panose="020B0604020202020204" pitchFamily="34" charset="0"/>
                          <a:cs typeface="Arial" panose="020B0604020202020204" pitchFamily="34" charset="0"/>
                        </a:rPr>
                        <a:t>Nội</a:t>
                      </a:r>
                      <a:r>
                        <a:rPr lang="nl-NL" sz="1800" b="0" dirty="0">
                          <a:solidFill>
                            <a:srgbClr val="0000FF"/>
                          </a:solidFill>
                          <a:effectLst/>
                          <a:latin typeface="Arial" panose="020B0604020202020204" pitchFamily="34" charset="0"/>
                          <a:cs typeface="Arial" panose="020B0604020202020204" pitchFamily="34" charset="0"/>
                        </a:rPr>
                        <a:t> </a:t>
                      </a:r>
                      <a:r>
                        <a:rPr lang="nl-NL" sz="1800" b="0" dirty="0" err="1">
                          <a:solidFill>
                            <a:srgbClr val="0000FF"/>
                          </a:solidFill>
                          <a:effectLst/>
                          <a:latin typeface="Arial" panose="020B0604020202020204" pitchFamily="34" charset="0"/>
                          <a:cs typeface="Arial" panose="020B0604020202020204" pitchFamily="34" charset="0"/>
                        </a:rPr>
                        <a:t>dung</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500"/>
                        </a:lnSpc>
                        <a:spcBef>
                          <a:spcPts val="0"/>
                        </a:spcBef>
                        <a:spcAft>
                          <a:spcPts val="1000"/>
                        </a:spcAft>
                      </a:pPr>
                      <a:r>
                        <a:rPr lang="vi-VN" sz="1800" b="0" dirty="0">
                          <a:solidFill>
                            <a:srgbClr val="0000FF"/>
                          </a:solidFill>
                          <a:effectLst/>
                          <a:latin typeface="Arial" panose="020B0604020202020204" pitchFamily="34" charset="0"/>
                          <a:cs typeface="Arial" panose="020B0604020202020204" pitchFamily="34" charset="0"/>
                        </a:rPr>
                        <a:t>Tiêu chí</a:t>
                      </a:r>
                      <a:endParaRPr lang="en-US" sz="1800" b="0" dirty="0">
                        <a:solidFill>
                          <a:srgbClr val="0000FF"/>
                        </a:solidFill>
                        <a:effectLst/>
                        <a:latin typeface="Arial" panose="020B060402020202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884263">
                <a:tc rowSpan="4">
                  <a:txBody>
                    <a:bodyPr/>
                    <a:lstStyle/>
                    <a:p>
                      <a:pPr marL="71755" marR="71755" algn="ctr">
                        <a:lnSpc>
                          <a:spcPts val="1600"/>
                        </a:lnSpc>
                        <a:spcBef>
                          <a:spcPts val="0"/>
                        </a:spcBef>
                        <a:spcAft>
                          <a:spcPts val="1000"/>
                        </a:spcAft>
                      </a:pPr>
                      <a:r>
                        <a:rPr lang="vi-VN" sz="1800" b="0" dirty="0">
                          <a:solidFill>
                            <a:srgbClr val="0000FF"/>
                          </a:solidFill>
                          <a:effectLst/>
                          <a:latin typeface="Arial" panose="020B0604020202020204" pitchFamily="34" charset="0"/>
                          <a:cs typeface="Arial" panose="020B0604020202020204" pitchFamily="34" charset="0"/>
                        </a:rPr>
                        <a:t>1. Kế hoạch và tài liệu dạy học</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600"/>
                        </a:spcBef>
                        <a:spcAft>
                          <a:spcPts val="1000"/>
                        </a:spcAft>
                      </a:pPr>
                      <a:r>
                        <a:rPr lang="vi-VN" sz="1800" b="0" dirty="0">
                          <a:solidFill>
                            <a:srgbClr val="0000FF"/>
                          </a:solidFill>
                          <a:effectLst/>
                          <a:latin typeface="Arial" panose="020B0604020202020204" pitchFamily="34" charset="0"/>
                          <a:cs typeface="Arial" panose="020B0604020202020204" pitchFamily="34" charset="0"/>
                        </a:rPr>
                        <a:t>Mức độ phù hợp của chuỗi hoạt động học với mục tiêu, nội dung và phương pháp dạy học được sử dụng.</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52723">
                <a:tc vMerge="1">
                  <a:txBody>
                    <a:bodyPr/>
                    <a:lstStyle/>
                    <a:p>
                      <a:endParaRPr lang="en-US"/>
                    </a:p>
                  </a:txBody>
                  <a:tcPr/>
                </a:tc>
                <a:tc>
                  <a:txBody>
                    <a:bodyPr/>
                    <a:lstStyle/>
                    <a:p>
                      <a:pPr marL="0" marR="0" algn="just">
                        <a:lnSpc>
                          <a:spcPct val="115000"/>
                        </a:lnSpc>
                        <a:spcBef>
                          <a:spcPts val="600"/>
                        </a:spcBef>
                        <a:spcAft>
                          <a:spcPts val="1000"/>
                        </a:spcAft>
                      </a:pPr>
                      <a:r>
                        <a:rPr lang="vi-VN" sz="1800" b="0" dirty="0">
                          <a:solidFill>
                            <a:srgbClr val="0000FF"/>
                          </a:solidFill>
                          <a:effectLst/>
                          <a:latin typeface="Arial" panose="020B0604020202020204" pitchFamily="34" charset="0"/>
                          <a:cs typeface="Arial" panose="020B0604020202020204" pitchFamily="34" charset="0"/>
                        </a:rPr>
                        <a:t>Mức độ rõ ràng của mục tiêu, nội dung, kĩ thuật tổ chức và sản phẩm cần đạt được của mỗi nhiệm vụ học tập.</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884263">
                <a:tc vMerge="1">
                  <a:txBody>
                    <a:bodyPr/>
                    <a:lstStyle/>
                    <a:p>
                      <a:endParaRPr lang="en-US"/>
                    </a:p>
                  </a:txBody>
                  <a:tcPr/>
                </a:tc>
                <a:tc>
                  <a:txBody>
                    <a:bodyPr/>
                    <a:lstStyle/>
                    <a:p>
                      <a:pPr marL="0" marR="0" algn="just">
                        <a:lnSpc>
                          <a:spcPct val="115000"/>
                        </a:lnSpc>
                        <a:spcBef>
                          <a:spcPts val="600"/>
                        </a:spcBef>
                        <a:spcAft>
                          <a:spcPts val="1000"/>
                        </a:spcAft>
                      </a:pPr>
                      <a:r>
                        <a:rPr lang="vi-VN" sz="1800" b="0">
                          <a:solidFill>
                            <a:srgbClr val="0000FF"/>
                          </a:solidFill>
                          <a:effectLst/>
                          <a:latin typeface="Arial" panose="020B0604020202020204" pitchFamily="34" charset="0"/>
                          <a:cs typeface="Arial" panose="020B0604020202020204" pitchFamily="34" charset="0"/>
                        </a:rPr>
                        <a:t>Mức độ phù hợp của thiết bị dạy học và học liệu được sử dụng để tổ chức các hoạt động học của học sinh.</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884263">
                <a:tc vMerge="1">
                  <a:txBody>
                    <a:bodyPr/>
                    <a:lstStyle/>
                    <a:p>
                      <a:endParaRPr lang="en-US"/>
                    </a:p>
                  </a:txBody>
                  <a:tcPr/>
                </a:tc>
                <a:tc>
                  <a:txBody>
                    <a:bodyPr/>
                    <a:lstStyle/>
                    <a:p>
                      <a:pPr marL="0" marR="0" algn="just">
                        <a:lnSpc>
                          <a:spcPct val="115000"/>
                        </a:lnSpc>
                        <a:spcBef>
                          <a:spcPts val="600"/>
                        </a:spcBef>
                        <a:spcAft>
                          <a:spcPts val="1000"/>
                        </a:spcAft>
                      </a:pPr>
                      <a:r>
                        <a:rPr lang="vi-VN" sz="1800" b="0" dirty="0">
                          <a:solidFill>
                            <a:srgbClr val="0000FF"/>
                          </a:solidFill>
                          <a:effectLst/>
                          <a:latin typeface="Arial" panose="020B0604020202020204" pitchFamily="34" charset="0"/>
                          <a:cs typeface="Arial" panose="020B0604020202020204" pitchFamily="34" charset="0"/>
                        </a:rPr>
                        <a:t>Mức độ hợp lí của phương án kiểm tra, đánh giá trong quá trình tổ chức hoạt động học của học sinh.</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9130" marR="191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381000" y="152400"/>
            <a:ext cx="8382000" cy="479425"/>
          </a:xfrm>
          <a:prstGeom prst="rect">
            <a:avLst/>
          </a:prstGeom>
          <a:noFill/>
          <a:ln w="9525">
            <a:noFill/>
            <a:miter lim="800000"/>
            <a:headEnd/>
            <a:tailEnd/>
          </a:ln>
        </p:spPr>
        <p:txBody>
          <a:bodyPr>
            <a:spAutoFit/>
          </a:bodyPr>
          <a:lstStyle/>
          <a:p>
            <a:pPr marL="0" lvl="1" algn="ctr" defTabSz="1111250">
              <a:lnSpc>
                <a:spcPct val="90000"/>
              </a:lnSpc>
            </a:pPr>
            <a:r>
              <a:rPr lang="en-US" sz="2800" b="1">
                <a:solidFill>
                  <a:srgbClr val="A40000"/>
                </a:solidFill>
              </a:rPr>
              <a:t>Những đổi mới GDTrH trong những năm qua</a:t>
            </a:r>
          </a:p>
        </p:txBody>
      </p:sp>
      <p:sp>
        <p:nvSpPr>
          <p:cNvPr id="62468" name="Hình chữ nhật 3"/>
          <p:cNvSpPr>
            <a:spLocks noChangeArrowheads="1"/>
          </p:cNvSpPr>
          <p:nvPr/>
        </p:nvSpPr>
        <p:spPr bwMode="auto">
          <a:xfrm>
            <a:off x="381000" y="762000"/>
            <a:ext cx="8305800" cy="5681663"/>
          </a:xfrm>
          <a:prstGeom prst="rect">
            <a:avLst/>
          </a:prstGeom>
          <a:noFill/>
          <a:ln w="9525">
            <a:noFill/>
            <a:miter lim="800000"/>
            <a:headEnd/>
            <a:tailEnd/>
          </a:ln>
        </p:spPr>
        <p:txBody>
          <a:bodyPr>
            <a:spAutoFit/>
          </a:bodyPr>
          <a:lstStyle/>
          <a:p>
            <a:pPr algn="just" fontAlgn="auto">
              <a:lnSpc>
                <a:spcPct val="110000"/>
              </a:lnSpc>
              <a:spcBef>
                <a:spcPts val="600"/>
              </a:spcBef>
              <a:spcAft>
                <a:spcPts val="0"/>
              </a:spcAft>
              <a:defRPr/>
            </a:pPr>
            <a:r>
              <a:rPr lang="da-DK" altLang="en-US" sz="2400" dirty="0">
                <a:solidFill>
                  <a:srgbClr val="002060"/>
                </a:solidFill>
                <a:latin typeface="Arial" pitchFamily="34" charset="0"/>
                <a:cs typeface="Arial" pitchFamily="34" charset="0"/>
              </a:rPr>
              <a:t>    1)Từ năm 2013: triển khai áp dụng phương pháp "Bàn tay nặn bột" và các PPDH tích cực (CV 3535);</a:t>
            </a:r>
          </a:p>
          <a:p>
            <a:pPr algn="just" fontAlgn="auto">
              <a:lnSpc>
                <a:spcPct val="110000"/>
              </a:lnSpc>
              <a:spcBef>
                <a:spcPts val="600"/>
              </a:spcBef>
              <a:spcAft>
                <a:spcPts val="0"/>
              </a:spcAft>
              <a:defRPr/>
            </a:pPr>
            <a:r>
              <a:rPr lang="da-DK" altLang="en-US" sz="2400" dirty="0">
                <a:solidFill>
                  <a:srgbClr val="002060"/>
                </a:solidFill>
                <a:latin typeface="Arial" pitchFamily="34" charset="0"/>
                <a:cs typeface="Arial" pitchFamily="34" charset="0"/>
              </a:rPr>
              <a:t>    2) Từ năm học 2011 – 2012: triển khai hoạt động NCKH của HS trung học; tổ chức Cuộc thi KHKT cấp quốc gia (VISEF); tham dự Intel ISEF và các cuộc thi, hội trợ, triển lãm quốc tế về sáng tạo KHKT;</a:t>
            </a:r>
          </a:p>
          <a:p>
            <a:pPr algn="just" fontAlgn="auto">
              <a:lnSpc>
                <a:spcPct val="110000"/>
              </a:lnSpc>
              <a:spcBef>
                <a:spcPts val="600"/>
              </a:spcBef>
              <a:spcAft>
                <a:spcPts val="0"/>
              </a:spcAft>
              <a:defRPr/>
            </a:pPr>
            <a:r>
              <a:rPr lang="da-DK" altLang="en-US" sz="2400" dirty="0">
                <a:solidFill>
                  <a:srgbClr val="002060"/>
                </a:solidFill>
                <a:latin typeface="Arial" pitchFamily="34" charset="0"/>
                <a:cs typeface="Arial" pitchFamily="34" charset="0"/>
              </a:rPr>
              <a:t>   3) Từ năm học 2012-2013: Cuộc thi vận dụng KT liên môn để giải quyết tình huống thực tiễn dành cho HS; Cuộc thi dạy học chủ đề tích hợp dành cho GV;</a:t>
            </a:r>
          </a:p>
          <a:p>
            <a:pPr algn="just" fontAlgn="auto">
              <a:lnSpc>
                <a:spcPct val="110000"/>
              </a:lnSpc>
              <a:spcBef>
                <a:spcPts val="600"/>
              </a:spcBef>
              <a:spcAft>
                <a:spcPts val="0"/>
              </a:spcAft>
              <a:defRPr/>
            </a:pPr>
            <a:r>
              <a:rPr lang="da-DK" altLang="en-US" sz="2400" dirty="0">
                <a:solidFill>
                  <a:srgbClr val="002060"/>
                </a:solidFill>
                <a:latin typeface="Arial" pitchFamily="34" charset="0"/>
                <a:cs typeface="Arial" pitchFamily="34" charset="0"/>
              </a:rPr>
              <a:t>   4) Từ năm học 2012-2013 triển khai GD thông qua di sản</a:t>
            </a:r>
          </a:p>
          <a:p>
            <a:pPr algn="just" fontAlgn="auto">
              <a:lnSpc>
                <a:spcPct val="110000"/>
              </a:lnSpc>
              <a:spcBef>
                <a:spcPts val="600"/>
              </a:spcBef>
              <a:spcAft>
                <a:spcPts val="0"/>
              </a:spcAft>
              <a:defRPr/>
            </a:pPr>
            <a:r>
              <a:rPr lang="en-US" sz="2400" dirty="0">
                <a:solidFill>
                  <a:srgbClr val="002060"/>
                </a:solidFill>
                <a:latin typeface="+mn-lt"/>
                <a:cs typeface="+mn-cs"/>
              </a:rPr>
              <a:t>   </a:t>
            </a:r>
            <a:r>
              <a:rPr lang="en-US" sz="2400" spc="-100" dirty="0">
                <a:solidFill>
                  <a:srgbClr val="002060"/>
                </a:solidFill>
                <a:latin typeface="Arial" pitchFamily="34" charset="0"/>
                <a:cs typeface="Arial" pitchFamily="34" charset="0"/>
              </a:rPr>
              <a:t>5) </a:t>
            </a:r>
            <a:r>
              <a:rPr lang="vi-VN" sz="2400" spc="-100" dirty="0">
                <a:solidFill>
                  <a:srgbClr val="002060"/>
                </a:solidFill>
                <a:latin typeface="Arial" pitchFamily="34" charset="0"/>
                <a:cs typeface="Arial" pitchFamily="34" charset="0"/>
              </a:rPr>
              <a:t>Ngày 25/6/2013, Bộ đã có Công văn số 791/HD-BGDĐT </a:t>
            </a:r>
            <a:r>
              <a:rPr lang="vi-VN" sz="2400" dirty="0">
                <a:solidFill>
                  <a:srgbClr val="002060"/>
                </a:solidFill>
                <a:latin typeface="Arial" pitchFamily="34" charset="0"/>
                <a:cs typeface="Arial" pitchFamily="34" charset="0"/>
              </a:rPr>
              <a:t>hướng dẫn về Thí điểm phát triển </a:t>
            </a:r>
            <a:r>
              <a:rPr lang="en-US" sz="2400" dirty="0">
                <a:solidFill>
                  <a:srgbClr val="002060"/>
                </a:solidFill>
                <a:latin typeface="Arial" pitchFamily="34" charset="0"/>
                <a:cs typeface="Arial" pitchFamily="34" charset="0"/>
              </a:rPr>
              <a:t>CTGD </a:t>
            </a:r>
            <a:r>
              <a:rPr lang="vi-VN" sz="2400" dirty="0">
                <a:solidFill>
                  <a:srgbClr val="002060"/>
                </a:solidFill>
                <a:latin typeface="Arial" pitchFamily="34" charset="0"/>
                <a:cs typeface="Arial" pitchFamily="34" charset="0"/>
              </a:rPr>
              <a:t>nhà trường theo định hướng phát triển năng lực HS.</a:t>
            </a:r>
            <a:r>
              <a:rPr lang="da-DK" altLang="en-US" sz="2400" dirty="0">
                <a:solidFill>
                  <a:srgbClr val="002060"/>
                </a:solidFill>
                <a:latin typeface="Arial" pitchFamily="34" charset="0"/>
                <a:cs typeface="Arial" pitchFamily="34" charset="0"/>
              </a:rPr>
              <a:t>  </a:t>
            </a:r>
            <a:endParaRPr lang="en-US" altLang="en-US" sz="2400" dirty="0">
              <a:solidFill>
                <a:srgbClr val="00206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checkerboard(across)">
                                      <p:cBhvr>
                                        <p:cTn id="7" dur="500"/>
                                        <p:tgtEl>
                                          <p:spTgt spid="624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2468">
                                            <p:txEl>
                                              <p:pRg st="1" end="1"/>
                                            </p:txEl>
                                          </p:spTgt>
                                        </p:tgtEl>
                                        <p:attrNameLst>
                                          <p:attrName>style.visibility</p:attrName>
                                        </p:attrNameLst>
                                      </p:cBhvr>
                                      <p:to>
                                        <p:strVal val="visible"/>
                                      </p:to>
                                    </p:set>
                                    <p:animEffect transition="in" filter="checkerboard(across)">
                                      <p:cBhvr>
                                        <p:cTn id="12" dur="500"/>
                                        <p:tgtEl>
                                          <p:spTgt spid="6246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2468">
                                            <p:txEl>
                                              <p:pRg st="2" end="2"/>
                                            </p:txEl>
                                          </p:spTgt>
                                        </p:tgtEl>
                                        <p:attrNameLst>
                                          <p:attrName>style.visibility</p:attrName>
                                        </p:attrNameLst>
                                      </p:cBhvr>
                                      <p:to>
                                        <p:strVal val="visible"/>
                                      </p:to>
                                    </p:set>
                                    <p:animEffect transition="in" filter="checkerboard(across)">
                                      <p:cBhvr>
                                        <p:cTn id="17" dur="500"/>
                                        <p:tgtEl>
                                          <p:spTgt spid="6246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2468">
                                            <p:txEl>
                                              <p:pRg st="3" end="3"/>
                                            </p:txEl>
                                          </p:spTgt>
                                        </p:tgtEl>
                                        <p:attrNameLst>
                                          <p:attrName>style.visibility</p:attrName>
                                        </p:attrNameLst>
                                      </p:cBhvr>
                                      <p:to>
                                        <p:strVal val="visible"/>
                                      </p:to>
                                    </p:set>
                                    <p:animEffect transition="in" filter="checkerboard(across)">
                                      <p:cBhvr>
                                        <p:cTn id="22" dur="500"/>
                                        <p:tgtEl>
                                          <p:spTgt spid="624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2468">
                                            <p:txEl>
                                              <p:pRg st="4" end="4"/>
                                            </p:txEl>
                                          </p:spTgt>
                                        </p:tgtEl>
                                        <p:attrNameLst>
                                          <p:attrName>style.visibility</p:attrName>
                                        </p:attrNameLst>
                                      </p:cBhvr>
                                      <p:to>
                                        <p:strVal val="visible"/>
                                      </p:to>
                                    </p:set>
                                    <p:animEffect transition="in" filter="checkerboard(across)">
                                      <p:cBhvr>
                                        <p:cTn id="27" dur="500"/>
                                        <p:tgtEl>
                                          <p:spTgt spid="624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141288"/>
            <a:ext cx="8229600" cy="1143000"/>
          </a:xfrm>
        </p:spPr>
        <p:txBody>
          <a:bodyPr/>
          <a:lstStyle/>
          <a:p>
            <a:r>
              <a:rPr lang="en-US" smtClean="0">
                <a:solidFill>
                  <a:srgbClr val="0000FF"/>
                </a:solidFill>
              </a:rPr>
              <a:t>TIÊU CHÍ ĐÁNH GIÁ BÀI HỌC</a:t>
            </a:r>
            <a:endParaRPr lang="en-US" smtClean="0"/>
          </a:p>
        </p:txBody>
      </p:sp>
      <p:graphicFrame>
        <p:nvGraphicFramePr>
          <p:cNvPr id="4" name="Content Placeholder 3">
            <a:extLst>
              <a:ext uri="{FF2B5EF4-FFF2-40B4-BE49-F238E27FC236}"/>
            </a:extLst>
          </p:cNvPr>
          <p:cNvGraphicFramePr>
            <a:graphicFrameLocks noGrp="1"/>
          </p:cNvGraphicFramePr>
          <p:nvPr>
            <p:ph idx="1"/>
          </p:nvPr>
        </p:nvGraphicFramePr>
        <p:xfrm>
          <a:off x="1188253" y="1829236"/>
          <a:ext cx="7294440" cy="3713559"/>
        </p:xfrm>
        <a:graphic>
          <a:graphicData uri="http://schemas.openxmlformats.org/drawingml/2006/table">
            <a:tbl>
              <a:tblPr firstRow="1" firstCol="1" lastRow="1" lastCol="1" bandRow="1" bandCol="1">
                <a:tableStyleId>{5C22544A-7EE6-4342-B048-85BDC9FD1C3A}</a:tableStyleId>
              </a:tblPr>
              <a:tblGrid>
                <a:gridCol w="777801">
                  <a:extLst>
                    <a:ext uri="{9D8B030D-6E8A-4147-A177-3AD203B41FA5}"/>
                  </a:extLst>
                </a:gridCol>
                <a:gridCol w="6516639">
                  <a:extLst>
                    <a:ext uri="{9D8B030D-6E8A-4147-A177-3AD203B41FA5}"/>
                  </a:extLst>
                </a:gridCol>
              </a:tblGrid>
              <a:tr h="896198">
                <a:tc rowSpan="4">
                  <a:txBody>
                    <a:bodyPr/>
                    <a:lstStyle/>
                    <a:p>
                      <a:pPr marL="71755" marR="0" algn="ctr">
                        <a:lnSpc>
                          <a:spcPts val="1600"/>
                        </a:lnSpc>
                        <a:spcBef>
                          <a:spcPts val="0"/>
                        </a:spcBef>
                        <a:spcAft>
                          <a:spcPts val="1000"/>
                        </a:spcAft>
                      </a:pPr>
                      <a:r>
                        <a:rPr lang="vi-VN" sz="1800" b="0" dirty="0">
                          <a:solidFill>
                            <a:srgbClr val="0000FF"/>
                          </a:solidFill>
                          <a:effectLst/>
                          <a:latin typeface="Arial" panose="020B0604020202020204" pitchFamily="34" charset="0"/>
                          <a:cs typeface="Arial" panose="020B0604020202020204" pitchFamily="34" charset="0"/>
                        </a:rPr>
                        <a:t>2. Tổ chức hoạt động học cho học sinh</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7996" marR="17996"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600"/>
                        </a:spcAft>
                      </a:pPr>
                      <a:r>
                        <a:rPr lang="vi-VN" sz="1800" b="0">
                          <a:solidFill>
                            <a:srgbClr val="0000FF"/>
                          </a:solidFill>
                          <a:effectLst/>
                          <a:latin typeface="Arial" panose="020B0604020202020204" pitchFamily="34" charset="0"/>
                          <a:cs typeface="Arial" panose="020B0604020202020204" pitchFamily="34" charset="0"/>
                        </a:rPr>
                        <a:t>Mức độ sinh động, hấp dẫn học sinh của phương pháp và hình thức chuyển giao nhiệm vụ học tập.</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7996" marR="179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03049">
                <a:tc vMerge="1">
                  <a:txBody>
                    <a:bodyPr/>
                    <a:lstStyle/>
                    <a:p>
                      <a:endParaRPr lang="en-US"/>
                    </a:p>
                  </a:txBody>
                  <a:tcPr/>
                </a:tc>
                <a:tc>
                  <a:txBody>
                    <a:bodyPr/>
                    <a:lstStyle/>
                    <a:p>
                      <a:pPr marL="0" marR="0" algn="just">
                        <a:lnSpc>
                          <a:spcPct val="115000"/>
                        </a:lnSpc>
                        <a:spcBef>
                          <a:spcPts val="0"/>
                        </a:spcBef>
                        <a:spcAft>
                          <a:spcPts val="600"/>
                        </a:spcAft>
                      </a:pPr>
                      <a:r>
                        <a:rPr lang="vi-VN" sz="1800" b="0" dirty="0">
                          <a:solidFill>
                            <a:srgbClr val="0000FF"/>
                          </a:solidFill>
                          <a:effectLst/>
                          <a:latin typeface="Arial" panose="020B0604020202020204" pitchFamily="34" charset="0"/>
                          <a:cs typeface="Arial" panose="020B0604020202020204" pitchFamily="34" charset="0"/>
                        </a:rPr>
                        <a:t>Khả năng theo dõi, quan sát, phát hiện kịp thời những khó khăn của học sinh.</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7996" marR="179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1153731">
                <a:tc vMerge="1">
                  <a:txBody>
                    <a:bodyPr/>
                    <a:lstStyle/>
                    <a:p>
                      <a:endParaRPr lang="en-US"/>
                    </a:p>
                  </a:txBody>
                  <a:tcPr/>
                </a:tc>
                <a:tc>
                  <a:txBody>
                    <a:bodyPr/>
                    <a:lstStyle/>
                    <a:p>
                      <a:pPr marL="0" marR="0" algn="just">
                        <a:lnSpc>
                          <a:spcPct val="115000"/>
                        </a:lnSpc>
                        <a:spcBef>
                          <a:spcPts val="0"/>
                        </a:spcBef>
                        <a:spcAft>
                          <a:spcPts val="600"/>
                        </a:spcAft>
                      </a:pPr>
                      <a:r>
                        <a:rPr lang="vi-VN" sz="1800" b="0">
                          <a:solidFill>
                            <a:srgbClr val="0000FF"/>
                          </a:solidFill>
                          <a:effectLst/>
                          <a:latin typeface="Arial" panose="020B0604020202020204" pitchFamily="34" charset="0"/>
                          <a:cs typeface="Arial" panose="020B0604020202020204" pitchFamily="34" charset="0"/>
                        </a:rPr>
                        <a:t>Mức độ phù hợp, hiệu quả của các biện pháp hỗ trợ và khuyến khích học sinh hợp tác, giúp đỡ nhau khi thực hiện nhiệm vụ học tập.</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7996" marR="179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60581">
                <a:tc vMerge="1">
                  <a:txBody>
                    <a:bodyPr/>
                    <a:lstStyle/>
                    <a:p>
                      <a:endParaRPr lang="en-US"/>
                    </a:p>
                  </a:txBody>
                  <a:tcPr/>
                </a:tc>
                <a:tc>
                  <a:txBody>
                    <a:bodyPr/>
                    <a:lstStyle/>
                    <a:p>
                      <a:pPr marL="0" marR="0" algn="just">
                        <a:lnSpc>
                          <a:spcPct val="115000"/>
                        </a:lnSpc>
                        <a:spcBef>
                          <a:spcPts val="0"/>
                        </a:spcBef>
                        <a:spcAft>
                          <a:spcPts val="600"/>
                        </a:spcAft>
                      </a:pPr>
                      <a:r>
                        <a:rPr lang="vi-VN" sz="1800" b="0" spc="-70" dirty="0">
                          <a:solidFill>
                            <a:srgbClr val="0000FF"/>
                          </a:solidFill>
                          <a:effectLst/>
                          <a:latin typeface="Arial" panose="020B0604020202020204" pitchFamily="34" charset="0"/>
                          <a:cs typeface="Arial" panose="020B0604020202020204" pitchFamily="34" charset="0"/>
                        </a:rPr>
                        <a:t>Mức độ hiệu quả hoạt động của giáo viên trong việc tổng hợp, phân tích, đánh giá kết quả hoạt động và quá trình thảo luận của học sinh.</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17996" marR="179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111125"/>
            <a:ext cx="8229600" cy="1143000"/>
          </a:xfrm>
        </p:spPr>
        <p:txBody>
          <a:bodyPr/>
          <a:lstStyle/>
          <a:p>
            <a:r>
              <a:rPr lang="en-US" smtClean="0">
                <a:solidFill>
                  <a:srgbClr val="0000FF"/>
                </a:solidFill>
              </a:rPr>
              <a:t>TIÊU CHÍ ĐÁNH GIÁ BÀI HỌC</a:t>
            </a:r>
            <a:endParaRPr lang="en-US" smtClean="0"/>
          </a:p>
        </p:txBody>
      </p:sp>
      <p:graphicFrame>
        <p:nvGraphicFramePr>
          <p:cNvPr id="4" name="Content Placeholder 3">
            <a:extLst>
              <a:ext uri="{FF2B5EF4-FFF2-40B4-BE49-F238E27FC236}"/>
            </a:extLst>
          </p:cNvPr>
          <p:cNvGraphicFramePr>
            <a:graphicFrameLocks noGrp="1"/>
          </p:cNvGraphicFramePr>
          <p:nvPr>
            <p:ph idx="1"/>
          </p:nvPr>
        </p:nvGraphicFramePr>
        <p:xfrm>
          <a:off x="1188253" y="1890713"/>
          <a:ext cx="7465890" cy="3713561"/>
        </p:xfrm>
        <a:graphic>
          <a:graphicData uri="http://schemas.openxmlformats.org/drawingml/2006/table">
            <a:tbl>
              <a:tblPr firstRow="1" firstCol="1" lastRow="1" lastCol="1" bandRow="1" bandCol="1">
                <a:tableStyleId>{5C22544A-7EE6-4342-B048-85BDC9FD1C3A}</a:tableStyleId>
              </a:tblPr>
              <a:tblGrid>
                <a:gridCol w="452769">
                  <a:extLst>
                    <a:ext uri="{9D8B030D-6E8A-4147-A177-3AD203B41FA5}"/>
                  </a:extLst>
                </a:gridCol>
                <a:gridCol w="7013121">
                  <a:extLst>
                    <a:ext uri="{9D8B030D-6E8A-4147-A177-3AD203B41FA5}"/>
                  </a:extLst>
                </a:gridCol>
              </a:tblGrid>
              <a:tr h="1027834">
                <a:tc rowSpan="4">
                  <a:txBody>
                    <a:bodyPr/>
                    <a:lstStyle/>
                    <a:p>
                      <a:pPr marL="71755" marR="71755" algn="ctr">
                        <a:lnSpc>
                          <a:spcPts val="1600"/>
                        </a:lnSpc>
                        <a:spcBef>
                          <a:spcPts val="0"/>
                        </a:spcBef>
                        <a:spcAft>
                          <a:spcPts val="1000"/>
                        </a:spcAft>
                      </a:pPr>
                      <a:r>
                        <a:rPr lang="vi-VN" sz="1800" b="0">
                          <a:solidFill>
                            <a:srgbClr val="0000FF"/>
                          </a:solidFill>
                          <a:effectLst/>
                          <a:latin typeface="Arial" panose="020B0604020202020204" pitchFamily="34" charset="0"/>
                          <a:cs typeface="Arial" panose="020B0604020202020204" pitchFamily="34" charset="0"/>
                        </a:rPr>
                        <a:t>3. Hoạt động của học sinh</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22236" marR="22236"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600"/>
                        </a:spcAft>
                      </a:pPr>
                      <a:r>
                        <a:rPr lang="vi-VN" sz="1800" b="0">
                          <a:solidFill>
                            <a:srgbClr val="0000FF"/>
                          </a:solidFill>
                          <a:effectLst/>
                          <a:latin typeface="Arial" panose="020B0604020202020204" pitchFamily="34" charset="0"/>
                          <a:cs typeface="Arial" panose="020B0604020202020204" pitchFamily="34" charset="0"/>
                        </a:rPr>
                        <a:t>Khả năng tiếp nhận và sẵn sàng thực hiện nhiệm vụ học tập của tất cả học sinh trong lớp.</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22236" marR="222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868724">
                <a:tc vMerge="1">
                  <a:txBody>
                    <a:bodyPr/>
                    <a:lstStyle/>
                    <a:p>
                      <a:endParaRPr lang="en-US"/>
                    </a:p>
                  </a:txBody>
                  <a:tcPr/>
                </a:tc>
                <a:tc>
                  <a:txBody>
                    <a:bodyPr/>
                    <a:lstStyle/>
                    <a:p>
                      <a:pPr marL="0" marR="0" algn="just">
                        <a:lnSpc>
                          <a:spcPct val="115000"/>
                        </a:lnSpc>
                        <a:spcBef>
                          <a:spcPts val="600"/>
                        </a:spcBef>
                        <a:spcAft>
                          <a:spcPts val="1000"/>
                        </a:spcAft>
                      </a:pPr>
                      <a:r>
                        <a:rPr lang="vi-VN" sz="1800" b="0" spc="-70" dirty="0">
                          <a:solidFill>
                            <a:srgbClr val="0000FF"/>
                          </a:solidFill>
                          <a:effectLst/>
                          <a:latin typeface="Arial" panose="020B0604020202020204" pitchFamily="34" charset="0"/>
                          <a:cs typeface="Arial" panose="020B0604020202020204" pitchFamily="34" charset="0"/>
                        </a:rPr>
                        <a:t>Mức độ tích cực, chủ động, sáng tạo, hợp tác của học sinh trong việc thực hiện các nhiệm vụ học tập.</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22236" marR="222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48279">
                <a:tc vMerge="1">
                  <a:txBody>
                    <a:bodyPr/>
                    <a:lstStyle/>
                    <a:p>
                      <a:endParaRPr lang="en-US"/>
                    </a:p>
                  </a:txBody>
                  <a:tcPr/>
                </a:tc>
                <a:tc>
                  <a:txBody>
                    <a:bodyPr/>
                    <a:lstStyle/>
                    <a:p>
                      <a:pPr marL="0" marR="0" algn="just">
                        <a:lnSpc>
                          <a:spcPct val="115000"/>
                        </a:lnSpc>
                        <a:spcBef>
                          <a:spcPts val="600"/>
                        </a:spcBef>
                        <a:spcAft>
                          <a:spcPts val="1000"/>
                        </a:spcAft>
                      </a:pPr>
                      <a:r>
                        <a:rPr lang="vi-VN" sz="1800" b="0" spc="-70">
                          <a:solidFill>
                            <a:srgbClr val="0000FF"/>
                          </a:solidFill>
                          <a:effectLst/>
                          <a:latin typeface="Arial" panose="020B0604020202020204" pitchFamily="34" charset="0"/>
                          <a:cs typeface="Arial" panose="020B0604020202020204" pitchFamily="34" charset="0"/>
                        </a:rPr>
                        <a:t>Mức độ tham gia tích cực của học sinh trong trình bày, trao đổi, thảo luận về kết quả thực hiện nhiệm vụ học tập.</a:t>
                      </a:r>
                      <a:endParaRPr lang="en-US" sz="1800" b="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22236" marR="222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868724">
                <a:tc vMerge="1">
                  <a:txBody>
                    <a:bodyPr/>
                    <a:lstStyle/>
                    <a:p>
                      <a:endParaRPr lang="en-US"/>
                    </a:p>
                  </a:txBody>
                  <a:tcPr/>
                </a:tc>
                <a:tc>
                  <a:txBody>
                    <a:bodyPr/>
                    <a:lstStyle/>
                    <a:p>
                      <a:pPr marL="0" marR="0" algn="just">
                        <a:lnSpc>
                          <a:spcPct val="115000"/>
                        </a:lnSpc>
                        <a:spcBef>
                          <a:spcPts val="0"/>
                        </a:spcBef>
                        <a:spcAft>
                          <a:spcPts val="600"/>
                        </a:spcAft>
                      </a:pPr>
                      <a:r>
                        <a:rPr lang="vi-VN" sz="1800" b="0" spc="-70" dirty="0">
                          <a:solidFill>
                            <a:srgbClr val="0000FF"/>
                          </a:solidFill>
                          <a:effectLst/>
                          <a:latin typeface="Arial" panose="020B0604020202020204" pitchFamily="34" charset="0"/>
                          <a:cs typeface="Arial" panose="020B0604020202020204" pitchFamily="34" charset="0"/>
                        </a:rPr>
                        <a:t>Mức độ đúng đắn, chính xác, phù hợp của các kết quả thực hiện nhiệm vụ học tập của học sinh.</a:t>
                      </a:r>
                      <a:endParaRPr lang="en-US" sz="1800" b="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txBody>
                  <a:tcPr marL="22236" marR="222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152400"/>
            <a:ext cx="8229600" cy="857250"/>
          </a:xfrm>
        </p:spPr>
        <p:txBody>
          <a:bodyPr/>
          <a:lstStyle/>
          <a:p>
            <a:r>
              <a:rPr lang="en-US" sz="3500" smtClean="0">
                <a:solidFill>
                  <a:srgbClr val="FF0000"/>
                </a:solidFill>
              </a:rPr>
              <a:t>Xây dựng kế hoạch giáo dục nhà trường</a:t>
            </a:r>
          </a:p>
        </p:txBody>
      </p:sp>
      <p:sp>
        <p:nvSpPr>
          <p:cNvPr id="3" name="Content Placeholder 2"/>
          <p:cNvSpPr>
            <a:spLocks noGrp="1"/>
          </p:cNvSpPr>
          <p:nvPr>
            <p:ph idx="1"/>
          </p:nvPr>
        </p:nvSpPr>
        <p:spPr>
          <a:xfrm>
            <a:off x="152400" y="1219200"/>
            <a:ext cx="8991600" cy="5486400"/>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KHGD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(CV4612):</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Rà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KHGD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a:t>
            </a:r>
          </a:p>
          <a:p>
            <a:pPr marL="274320" indent="-274320" fontAlgn="auto">
              <a:spcAft>
                <a:spcPts val="0"/>
              </a:spcAft>
              <a:buClr>
                <a:schemeClr val="accent3"/>
              </a:buClr>
              <a:buFont typeface="Wingdings 2"/>
              <a:buChar char=""/>
              <a:defRPr/>
            </a:pP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lĩnh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(KHTN, KHXH):</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riêng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cử</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HĐTN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1-2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kỳ</a:t>
            </a:r>
            <a:r>
              <a:rPr lang="en-US" dirty="0">
                <a:latin typeface="Times New Roman" panose="02020603050405020304" pitchFamily="18" charset="0"/>
                <a:cs typeface="Times New Roman" panose="02020603050405020304" pitchFamily="18" charset="0"/>
              </a:rPr>
              <a:t>: GV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GV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a:t>
            </a:r>
          </a:p>
          <a:p>
            <a:pPr marL="274320" indent="-274320" fontAlgn="auto">
              <a:spcAft>
                <a:spcPts val="0"/>
              </a:spcAft>
              <a:buClr>
                <a:schemeClr val="accent3"/>
              </a:buClr>
              <a:buFont typeface="Wingdings 2"/>
              <a:buChar char=""/>
              <a:defRPr/>
            </a:pPr>
            <a:r>
              <a:rPr lang="en-US" dirty="0">
                <a:latin typeface="Times New Roman" panose="02020603050405020304" pitchFamily="18" charset="0"/>
                <a:cs typeface="Times New Roman" panose="02020603050405020304" pitchFamily="18" charset="0"/>
              </a:rPr>
              <a:t>KHGD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85738" y="369888"/>
            <a:ext cx="8991600" cy="831850"/>
          </a:xfrm>
        </p:spPr>
        <p:txBody>
          <a:bodyPr/>
          <a:lstStyle/>
          <a:p>
            <a:r>
              <a:rPr lang="en-US" sz="3500" smtClean="0">
                <a:solidFill>
                  <a:srgbClr val="FF0000"/>
                </a:solidFill>
              </a:rPr>
              <a:t>Sinh hoạt tổ/nhóm chuyên môn về đổi mới PPDH</a:t>
            </a:r>
          </a:p>
        </p:txBody>
      </p:sp>
      <p:sp>
        <p:nvSpPr>
          <p:cNvPr id="3" name="Content Placeholder 2"/>
          <p:cNvSpPr>
            <a:spLocks noGrp="1"/>
          </p:cNvSpPr>
          <p:nvPr>
            <p:ph idx="1"/>
          </p:nvPr>
        </p:nvSpPr>
        <p:spPr>
          <a:xfrm>
            <a:off x="185738" y="1524000"/>
            <a:ext cx="8756650" cy="5181600"/>
          </a:xfrm>
        </p:spPr>
        <p:txBody>
          <a:bodyPr>
            <a:normAutofit fontScale="85000" lnSpcReduction="10000"/>
          </a:bodyPr>
          <a:lstStyle/>
          <a:p>
            <a:pPr marL="274320" indent="-274320" fontAlgn="auto">
              <a:spcAft>
                <a:spcPts val="0"/>
              </a:spcAft>
              <a:buClr>
                <a:schemeClr val="accent3"/>
              </a:buClr>
              <a:buFont typeface="Wingdings 2"/>
              <a:buChar char=""/>
              <a:defRPr/>
            </a:pP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01 GV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họa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marL="274320" indent="-274320" fontAlgn="auto">
              <a:spcAft>
                <a:spcPts val="0"/>
              </a:spcAft>
              <a:buClr>
                <a:schemeClr val="accent3"/>
              </a:buClr>
              <a:buFont typeface="Wingdings 2"/>
              <a:buChar char=""/>
              <a:defRPr/>
            </a:pP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họa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Bài</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học</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có</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mấy</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Mỗi</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nêu</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rõ</a:t>
            </a:r>
            <a:r>
              <a:rPr lang="en-US" dirty="0">
                <a:solidFill>
                  <a:srgbClr val="0000FF"/>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a:t>
            </a:r>
          </a:p>
          <a:p>
            <a:pPr marL="274320" indent="-274320" fontAlgn="auto">
              <a:spcAft>
                <a:spcPts val="0"/>
              </a:spcAft>
              <a:buClr>
                <a:schemeClr val="accent3"/>
              </a:buClr>
              <a:buFont typeface="Wingdings 2"/>
              <a:buChar char=""/>
              <a:defRPr/>
            </a:pP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Mục</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tiêu</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của</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endParaRPr lang="en-US" dirty="0">
              <a:latin typeface="Times New Roman" panose="02020603050405020304" pitchFamily="18" charset="0"/>
              <a:cs typeface="Times New Roman" panose="02020603050405020304" pitchFamily="18" charset="0"/>
            </a:endParaRP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Nội</a:t>
            </a:r>
            <a:r>
              <a:rPr lang="en-US" dirty="0">
                <a:solidFill>
                  <a:srgbClr val="0000FF"/>
                </a:solidFill>
                <a:latin typeface="Times New Roman" panose="02020603050405020304" pitchFamily="18" charset="0"/>
                <a:cs typeface="Times New Roman" panose="02020603050405020304" pitchFamily="18" charset="0"/>
              </a:rPr>
              <a:t> dung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Dự</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kiến</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sản</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phẩm</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của</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học</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sinh</a:t>
            </a:r>
            <a:r>
              <a:rPr lang="en-US" dirty="0">
                <a:solidFill>
                  <a:srgbClr val="0000FF"/>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endParaRPr lang="en-US" dirty="0">
              <a:latin typeface="Times New Roman" panose="02020603050405020304" pitchFamily="18" charset="0"/>
              <a:cs typeface="Times New Roman" panose="02020603050405020304" pitchFamily="18" charset="0"/>
            </a:endParaRP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Cách</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thức</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tổ</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chức</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hoạt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động</a:t>
            </a:r>
            <a:r>
              <a:rPr lang="en-US" dirty="0">
                <a:solidFill>
                  <a:srgbClr val="0000FF"/>
                </a:solidFill>
                <a:latin typeface="Times New Roman" panose="02020603050405020304" pitchFamily="18" charset="0"/>
                <a:cs typeface="Times New Roman" panose="02020603050405020304" pitchFamily="18" charset="0"/>
              </a:rPr>
              <a:t>: 4 </a:t>
            </a:r>
            <a:r>
              <a:rPr lang="en-US" dirty="0" err="1">
                <a:solidFill>
                  <a:srgbClr val="0000FF"/>
                </a:solidFill>
                <a:latin typeface="Times New Roman" panose="02020603050405020304" pitchFamily="18" charset="0"/>
                <a:cs typeface="Times New Roman" panose="02020603050405020304" pitchFamily="18" charset="0"/>
              </a:rPr>
              <a:t>bước</a:t>
            </a:r>
            <a:r>
              <a:rPr lang="en-US" dirty="0">
                <a:solidFill>
                  <a:srgbClr val="0000FF"/>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NV, HS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09600" y="304800"/>
            <a:ext cx="8332788" cy="509588"/>
          </a:xfrm>
        </p:spPr>
        <p:txBody>
          <a:bodyPr/>
          <a:lstStyle/>
          <a:p>
            <a:r>
              <a:rPr lang="en-US" sz="3500" smtClean="0">
                <a:solidFill>
                  <a:srgbClr val="FF0000"/>
                </a:solidFill>
              </a:rPr>
              <a:t>Dự giờ, quan sát hoạt động học của học sinh</a:t>
            </a:r>
          </a:p>
        </p:txBody>
      </p:sp>
      <p:sp>
        <p:nvSpPr>
          <p:cNvPr id="3" name="Content Placeholder 2"/>
          <p:cNvSpPr>
            <a:spLocks noGrp="1"/>
          </p:cNvSpPr>
          <p:nvPr>
            <p:ph idx="1"/>
          </p:nvPr>
        </p:nvSpPr>
        <p:spPr>
          <a:xfrm>
            <a:off x="0" y="1066800"/>
            <a:ext cx="8942388" cy="5943600"/>
          </a:xfrm>
        </p:spPr>
        <p:txBody>
          <a:bodyPr>
            <a:normAutofit/>
          </a:bodyPr>
          <a:lstStyle/>
          <a:p>
            <a:pPr marL="274320" indent="-274320" fontAlgn="auto">
              <a:spcAft>
                <a:spcPts val="0"/>
              </a:spcAft>
              <a:buClr>
                <a:schemeClr val="accent3"/>
              </a:buClr>
              <a:buFont typeface="Wingdings 2"/>
              <a:buChar char=""/>
              <a:defRPr/>
            </a:pPr>
            <a:r>
              <a:rPr lang="en-US" dirty="0" err="1">
                <a:solidFill>
                  <a:srgbClr val="0000FF"/>
                </a:solidFill>
                <a:latin typeface="Times New Roman" panose="02020603050405020304" pitchFamily="18" charset="0"/>
                <a:cs typeface="Times New Roman" panose="02020603050405020304" pitchFamily="18" charset="0"/>
              </a:rPr>
              <a:t>Vị</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trí</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đứng</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quan</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sát</a:t>
            </a:r>
            <a:r>
              <a:rPr lang="en-US" dirty="0">
                <a:solidFill>
                  <a:srgbClr val="0000FF"/>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HS ;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HS ;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a:t>
            </a:r>
          </a:p>
          <a:p>
            <a:pPr marL="274320" indent="-274320" fontAlgn="auto">
              <a:spcAft>
                <a:spcPts val="0"/>
              </a:spcAft>
              <a:buClr>
                <a:schemeClr val="accent3"/>
              </a:buClr>
              <a:buFont typeface="Wingdings 2"/>
              <a:buChar char=""/>
              <a:defRPr/>
            </a:pPr>
            <a:r>
              <a:rPr lang="en-US" dirty="0" err="1">
                <a:solidFill>
                  <a:srgbClr val="0000FF"/>
                </a:solidFill>
                <a:latin typeface="Times New Roman" panose="02020603050405020304" pitchFamily="18" charset="0"/>
                <a:cs typeface="Times New Roman" panose="02020603050405020304" pitchFamily="18" charset="0"/>
              </a:rPr>
              <a:t>Quan</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sát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và</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ghi</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chép</a:t>
            </a:r>
            <a:r>
              <a:rPr lang="en-US" dirty="0">
                <a:solidFill>
                  <a:srgbClr val="0000FF"/>
                </a:solidFill>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chưa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sẵn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sàng</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chưa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sẵn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HS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marL="0" indent="0" fontAlgn="auto">
              <a:spcAft>
                <a:spcPts val="0"/>
              </a:spcAft>
              <a:buClr>
                <a:schemeClr val="accent3"/>
              </a:buClr>
              <a:buFont typeface="Wingdings 2"/>
              <a:buNone/>
              <a:defRPr/>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GV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176338" y="304800"/>
            <a:ext cx="7754937" cy="539750"/>
          </a:xfrm>
        </p:spPr>
        <p:txBody>
          <a:bodyPr/>
          <a:lstStyle/>
          <a:p>
            <a:r>
              <a:rPr lang="en-US" sz="3500" smtClean="0">
                <a:solidFill>
                  <a:srgbClr val="FF0000"/>
                </a:solidFill>
              </a:rPr>
              <a:t>Phân tích hoạt động học của học sinh</a:t>
            </a:r>
          </a:p>
        </p:txBody>
      </p:sp>
      <p:sp>
        <p:nvSpPr>
          <p:cNvPr id="3" name="Content Placeholder 2"/>
          <p:cNvSpPr>
            <a:spLocks noGrp="1"/>
          </p:cNvSpPr>
          <p:nvPr>
            <p:ph idx="1"/>
          </p:nvPr>
        </p:nvSpPr>
        <p:spPr>
          <a:xfrm>
            <a:off x="304800" y="1219200"/>
            <a:ext cx="8637588" cy="5562600"/>
          </a:xfrm>
        </p:spPr>
        <p:txBody>
          <a:bodyPr>
            <a:normAutofit fontScale="85000" lnSpcReduction="10000"/>
          </a:bodyPr>
          <a:lstStyle/>
          <a:p>
            <a:pPr marL="274320" indent="-274320" fontAlgn="auto">
              <a:spcAft>
                <a:spcPts val="0"/>
              </a:spcAft>
              <a:buClr>
                <a:schemeClr val="accent3"/>
              </a:buClr>
              <a:buFont typeface="Wingdings 2"/>
              <a:buChar char=""/>
              <a:defRPr/>
            </a:pPr>
            <a:r>
              <a:rPr lang="en-US" dirty="0" err="1"/>
              <a:t>Yêu</a:t>
            </a:r>
            <a:r>
              <a:rPr lang="en-US" dirty="0"/>
              <a:t> </a:t>
            </a:r>
            <a:r>
              <a:rPr lang="en-US" dirty="0" err="1"/>
              <a:t>cầu</a:t>
            </a:r>
            <a:r>
              <a:rPr lang="en-US" dirty="0"/>
              <a:t> GV </a:t>
            </a:r>
            <a:r>
              <a:rPr lang="en-US" dirty="0" err="1"/>
              <a:t>dạy</a:t>
            </a:r>
            <a:r>
              <a:rPr lang="en-US" dirty="0"/>
              <a:t> minh </a:t>
            </a:r>
            <a:r>
              <a:rPr lang="en-US" dirty="0" err="1"/>
              <a:t>họa</a:t>
            </a:r>
            <a:r>
              <a:rPr lang="en-US" dirty="0"/>
              <a:t> </a:t>
            </a:r>
            <a:r>
              <a:rPr lang="en-US" dirty="0" err="1"/>
              <a:t>tự</a:t>
            </a:r>
            <a:r>
              <a:rPr lang="en-US" dirty="0"/>
              <a:t> </a:t>
            </a:r>
            <a:r>
              <a:rPr lang="en-US" dirty="0" err="1"/>
              <a:t>nhận</a:t>
            </a:r>
            <a:r>
              <a:rPr lang="en-US" dirty="0"/>
              <a:t> </a:t>
            </a:r>
            <a:r>
              <a:rPr lang="en-US" dirty="0" err="1"/>
              <a:t>định</a:t>
            </a:r>
            <a:r>
              <a:rPr lang="en-US" dirty="0"/>
              <a:t> </a:t>
            </a:r>
            <a:r>
              <a:rPr lang="en-US" dirty="0" err="1"/>
              <a:t>về</a:t>
            </a:r>
            <a:r>
              <a:rPr lang="en-US" dirty="0"/>
              <a:t> </a:t>
            </a:r>
            <a:r>
              <a:rPr lang="en-US" dirty="0" err="1"/>
              <a:t>những</a:t>
            </a:r>
            <a:r>
              <a:rPr lang="en-US" dirty="0"/>
              <a:t> </a:t>
            </a:r>
            <a:r>
              <a:rPr lang="en-US" dirty="0" err="1"/>
              <a:t>cái</a:t>
            </a:r>
            <a:r>
              <a:rPr lang="en-US" dirty="0"/>
              <a:t> </a:t>
            </a:r>
            <a:r>
              <a:rPr lang="en-US" dirty="0" err="1"/>
              <a:t>đã</a:t>
            </a:r>
            <a:r>
              <a:rPr lang="en-US" dirty="0"/>
              <a:t> </a:t>
            </a:r>
            <a:r>
              <a:rPr lang="en-US" dirty="0" err="1"/>
              <a:t>được</a:t>
            </a:r>
            <a:r>
              <a:rPr lang="en-US" dirty="0"/>
              <a:t>/</a:t>
            </a:r>
            <a:r>
              <a:rPr lang="en-US" dirty="0" err="1"/>
              <a:t>chưa</a:t>
            </a:r>
            <a:r>
              <a:rPr lang="en-US" dirty="0"/>
              <a:t> </a:t>
            </a:r>
            <a:r>
              <a:rPr lang="en-US" dirty="0" err="1"/>
              <a:t>được</a:t>
            </a:r>
            <a:r>
              <a:rPr lang="en-US" dirty="0"/>
              <a:t> </a:t>
            </a:r>
            <a:r>
              <a:rPr lang="en-US" dirty="0" err="1"/>
              <a:t>trong</a:t>
            </a:r>
            <a:r>
              <a:rPr lang="en-US" dirty="0"/>
              <a:t> </a:t>
            </a:r>
            <a:r>
              <a:rPr lang="en-US" dirty="0" err="1"/>
              <a:t>bài</a:t>
            </a:r>
            <a:r>
              <a:rPr lang="en-US" dirty="0"/>
              <a:t> </a:t>
            </a:r>
            <a:r>
              <a:rPr lang="en-US" dirty="0" err="1"/>
              <a:t>học</a:t>
            </a:r>
            <a:r>
              <a:rPr lang="en-US" dirty="0"/>
              <a:t>.</a:t>
            </a:r>
          </a:p>
          <a:p>
            <a:pPr marL="274320" indent="-274320" fontAlgn="auto">
              <a:spcAft>
                <a:spcPts val="0"/>
              </a:spcAft>
              <a:buClr>
                <a:schemeClr val="accent3"/>
              </a:buClr>
              <a:buFont typeface="Wingdings 2"/>
              <a:buChar char=""/>
              <a:defRPr/>
            </a:pPr>
            <a:r>
              <a:rPr lang="en-US" dirty="0" err="1"/>
              <a:t>Điều</a:t>
            </a:r>
            <a:r>
              <a:rPr lang="en-US" dirty="0"/>
              <a:t> </a:t>
            </a:r>
            <a:r>
              <a:rPr lang="en-US" dirty="0" err="1"/>
              <a:t>hành</a:t>
            </a:r>
            <a:r>
              <a:rPr lang="en-US" dirty="0"/>
              <a:t> </a:t>
            </a:r>
            <a:r>
              <a:rPr lang="en-US" dirty="0" err="1"/>
              <a:t>thảo</a:t>
            </a:r>
            <a:r>
              <a:rPr lang="en-US" dirty="0"/>
              <a:t> </a:t>
            </a:r>
            <a:r>
              <a:rPr lang="en-US" dirty="0" err="1"/>
              <a:t>luận</a:t>
            </a:r>
            <a:r>
              <a:rPr lang="en-US" dirty="0"/>
              <a:t> </a:t>
            </a:r>
            <a:r>
              <a:rPr lang="en-US" dirty="0" err="1"/>
              <a:t>về</a:t>
            </a:r>
            <a:r>
              <a:rPr lang="en-US" dirty="0"/>
              <a:t> </a:t>
            </a:r>
            <a:r>
              <a:rPr lang="en-US" dirty="0" err="1"/>
              <a:t>từng</a:t>
            </a:r>
            <a:r>
              <a:rPr lang="en-US" dirty="0"/>
              <a:t> HĐH </a:t>
            </a:r>
            <a:r>
              <a:rPr lang="en-US" dirty="0" err="1"/>
              <a:t>trong</a:t>
            </a:r>
            <a:r>
              <a:rPr lang="en-US" dirty="0"/>
              <a:t> </a:t>
            </a:r>
            <a:r>
              <a:rPr lang="en-US" dirty="0" err="1"/>
              <a:t>bài</a:t>
            </a:r>
            <a:r>
              <a:rPr lang="en-US" dirty="0"/>
              <a:t> </a:t>
            </a:r>
            <a:r>
              <a:rPr lang="en-US" dirty="0" err="1"/>
              <a:t>học</a:t>
            </a:r>
            <a:r>
              <a:rPr lang="en-US" dirty="0"/>
              <a:t> </a:t>
            </a:r>
            <a:r>
              <a:rPr lang="en-US" dirty="0" err="1"/>
              <a:t>theo</a:t>
            </a:r>
            <a:r>
              <a:rPr lang="en-US" dirty="0"/>
              <a:t> </a:t>
            </a:r>
            <a:r>
              <a:rPr lang="en-US" dirty="0" err="1"/>
              <a:t>các</a:t>
            </a:r>
            <a:r>
              <a:rPr lang="en-US" dirty="0"/>
              <a:t> </a:t>
            </a:r>
            <a:r>
              <a:rPr lang="en-US" dirty="0" err="1"/>
              <a:t>bước</a:t>
            </a:r>
            <a:r>
              <a:rPr lang="en-US" dirty="0"/>
              <a:t> </a:t>
            </a:r>
            <a:r>
              <a:rPr lang="en-US" dirty="0" err="1"/>
              <a:t>sau</a:t>
            </a:r>
            <a:r>
              <a:rPr lang="en-US" dirty="0"/>
              <a:t>:</a:t>
            </a:r>
          </a:p>
          <a:p>
            <a:pPr marL="0" indent="0" fontAlgn="auto">
              <a:spcAft>
                <a:spcPts val="0"/>
              </a:spcAft>
              <a:buClr>
                <a:schemeClr val="accent3"/>
              </a:buClr>
              <a:buFont typeface="Wingdings 2"/>
              <a:buNone/>
              <a:defRPr/>
            </a:pPr>
            <a:r>
              <a:rPr lang="en-US" dirty="0"/>
              <a:t>	</a:t>
            </a:r>
            <a:r>
              <a:rPr lang="en-US" dirty="0">
                <a:solidFill>
                  <a:srgbClr val="0000FF"/>
                </a:solidFill>
              </a:rPr>
              <a:t>- </a:t>
            </a:r>
            <a:r>
              <a:rPr lang="en-US" dirty="0" err="1">
                <a:solidFill>
                  <a:srgbClr val="0000FF"/>
                </a:solidFill>
              </a:rPr>
              <a:t>Bước</a:t>
            </a:r>
            <a:r>
              <a:rPr lang="en-US" dirty="0">
                <a:solidFill>
                  <a:srgbClr val="0000FF"/>
                </a:solidFill>
              </a:rPr>
              <a:t> 1: </a:t>
            </a:r>
            <a:r>
              <a:rPr lang="en-US" dirty="0" err="1">
                <a:solidFill>
                  <a:srgbClr val="0000FF"/>
                </a:solidFill>
              </a:rPr>
              <a:t>Mô</a:t>
            </a:r>
            <a:r>
              <a:rPr lang="en-US" dirty="0">
                <a:solidFill>
                  <a:srgbClr val="0000FF"/>
                </a:solidFill>
              </a:rPr>
              <a:t> </a:t>
            </a:r>
            <a:r>
              <a:rPr lang="en-US" dirty="0" err="1">
                <a:solidFill>
                  <a:srgbClr val="0000FF"/>
                </a:solidFill>
              </a:rPr>
              <a:t>tả</a:t>
            </a:r>
            <a:r>
              <a:rPr lang="en-US" dirty="0">
                <a:solidFill>
                  <a:srgbClr val="0000FF"/>
                </a:solidFill>
              </a:rPr>
              <a:t> </a:t>
            </a:r>
            <a:r>
              <a:rPr lang="en-US" dirty="0" err="1">
                <a:solidFill>
                  <a:srgbClr val="0000FF"/>
                </a:solidFill>
              </a:rPr>
              <a:t>hành</a:t>
            </a:r>
            <a:r>
              <a:rPr lang="en-US" dirty="0">
                <a:solidFill>
                  <a:srgbClr val="0000FF"/>
                </a:solidFill>
              </a:rPr>
              <a:t> </a:t>
            </a:r>
            <a:r>
              <a:rPr lang="en-US" dirty="0" err="1">
                <a:solidFill>
                  <a:srgbClr val="0000FF"/>
                </a:solidFill>
              </a:rPr>
              <a:t>động</a:t>
            </a:r>
            <a:r>
              <a:rPr lang="en-US" dirty="0">
                <a:solidFill>
                  <a:srgbClr val="0000FF"/>
                </a:solidFill>
              </a:rPr>
              <a:t> </a:t>
            </a:r>
            <a:r>
              <a:rPr lang="en-US" dirty="0" err="1">
                <a:solidFill>
                  <a:srgbClr val="0000FF"/>
                </a:solidFill>
              </a:rPr>
              <a:t>của</a:t>
            </a:r>
            <a:r>
              <a:rPr lang="en-US" dirty="0">
                <a:solidFill>
                  <a:srgbClr val="0000FF"/>
                </a:solidFill>
              </a:rPr>
              <a:t> HS. </a:t>
            </a:r>
            <a:r>
              <a:rPr lang="en-US" dirty="0" err="1"/>
              <a:t>Từng</a:t>
            </a:r>
            <a:r>
              <a:rPr lang="en-US" dirty="0"/>
              <a:t> GV </a:t>
            </a:r>
            <a:r>
              <a:rPr lang="en-US" dirty="0" err="1"/>
              <a:t>nêu</a:t>
            </a:r>
            <a:r>
              <a:rPr lang="en-US" dirty="0"/>
              <a:t> </a:t>
            </a:r>
            <a:r>
              <a:rPr lang="en-US" dirty="0" err="1"/>
              <a:t>ra</a:t>
            </a:r>
            <a:r>
              <a:rPr lang="en-US" dirty="0"/>
              <a:t> </a:t>
            </a:r>
            <a:r>
              <a:rPr lang="en-US" dirty="0" err="1"/>
              <a:t>những</a:t>
            </a:r>
            <a:r>
              <a:rPr lang="en-US" dirty="0"/>
              <a:t> </a:t>
            </a:r>
            <a:r>
              <a:rPr lang="en-US" dirty="0" err="1"/>
              <a:t>gì</a:t>
            </a:r>
            <a:r>
              <a:rPr lang="en-US" dirty="0"/>
              <a:t> </a:t>
            </a:r>
            <a:r>
              <a:rPr lang="en-US" dirty="0" err="1"/>
              <a:t>đã</a:t>
            </a:r>
            <a:r>
              <a:rPr lang="en-US" dirty="0"/>
              <a:t> </a:t>
            </a:r>
            <a:r>
              <a:rPr lang="en-US" dirty="0" err="1"/>
              <a:t>quan</a:t>
            </a:r>
            <a:r>
              <a:rPr lang="en-US" dirty="0"/>
              <a:t> </a:t>
            </a:r>
            <a:r>
              <a:rPr lang="en-US" dirty="0" err="1"/>
              <a:t>sát</a:t>
            </a:r>
            <a:r>
              <a:rPr lang="en-US" dirty="0"/>
              <a:t> </a:t>
            </a:r>
            <a:r>
              <a:rPr lang="en-US" dirty="0" err="1"/>
              <a:t>và</a:t>
            </a:r>
            <a:r>
              <a:rPr lang="en-US" dirty="0"/>
              <a:t> </a:t>
            </a:r>
            <a:r>
              <a:rPr lang="en-US" dirty="0" err="1"/>
              <a:t>ghi</a:t>
            </a:r>
            <a:r>
              <a:rPr lang="en-US" dirty="0"/>
              <a:t> </a:t>
            </a:r>
            <a:r>
              <a:rPr lang="en-US" dirty="0" err="1"/>
              <a:t>được</a:t>
            </a:r>
            <a:r>
              <a:rPr lang="en-US" dirty="0"/>
              <a:t>. </a:t>
            </a:r>
            <a:r>
              <a:rPr lang="en-US" dirty="0" err="1"/>
              <a:t>Tổ</a:t>
            </a:r>
            <a:r>
              <a:rPr lang="en-US" dirty="0"/>
              <a:t> </a:t>
            </a:r>
            <a:r>
              <a:rPr lang="en-US" dirty="0" err="1"/>
              <a:t>trưởng</a:t>
            </a:r>
            <a:r>
              <a:rPr lang="en-US" dirty="0"/>
              <a:t>, </a:t>
            </a:r>
            <a:r>
              <a:rPr lang="en-US" dirty="0" err="1"/>
              <a:t>nhóm</a:t>
            </a:r>
            <a:r>
              <a:rPr lang="en-US" dirty="0"/>
              <a:t> </a:t>
            </a:r>
            <a:r>
              <a:rPr lang="en-US" dirty="0" err="1"/>
              <a:t>trưởng</a:t>
            </a:r>
            <a:r>
              <a:rPr lang="en-US" dirty="0"/>
              <a:t> “</a:t>
            </a:r>
            <a:r>
              <a:rPr lang="en-US" dirty="0" err="1"/>
              <a:t>chốt</a:t>
            </a:r>
            <a:r>
              <a:rPr lang="en-US" dirty="0"/>
              <a:t>” </a:t>
            </a:r>
            <a:r>
              <a:rPr lang="en-US" dirty="0" err="1"/>
              <a:t>lại</a:t>
            </a:r>
            <a:r>
              <a:rPr lang="en-US" dirty="0"/>
              <a:t>.</a:t>
            </a:r>
          </a:p>
          <a:p>
            <a:pPr marL="0" indent="0" fontAlgn="auto">
              <a:spcAft>
                <a:spcPts val="0"/>
              </a:spcAft>
              <a:buClr>
                <a:schemeClr val="accent3"/>
              </a:buClr>
              <a:buFont typeface="Wingdings 2"/>
              <a:buNone/>
              <a:defRPr/>
            </a:pPr>
            <a:r>
              <a:rPr lang="en-US" dirty="0"/>
              <a:t>	</a:t>
            </a:r>
            <a:r>
              <a:rPr lang="en-US" dirty="0">
                <a:solidFill>
                  <a:srgbClr val="0000FF"/>
                </a:solidFill>
              </a:rPr>
              <a:t>- </a:t>
            </a:r>
            <a:r>
              <a:rPr lang="en-US" dirty="0" err="1">
                <a:solidFill>
                  <a:srgbClr val="0000FF"/>
                </a:solidFill>
              </a:rPr>
              <a:t>Bước</a:t>
            </a:r>
            <a:r>
              <a:rPr lang="en-US" dirty="0">
                <a:solidFill>
                  <a:srgbClr val="0000FF"/>
                </a:solidFill>
              </a:rPr>
              <a:t> 2: </a:t>
            </a:r>
            <a:r>
              <a:rPr lang="en-US" dirty="0" err="1">
                <a:solidFill>
                  <a:srgbClr val="0000FF"/>
                </a:solidFill>
              </a:rPr>
              <a:t>Thảo</a:t>
            </a:r>
            <a:r>
              <a:rPr lang="en-US" dirty="0">
                <a:solidFill>
                  <a:srgbClr val="0000FF"/>
                </a:solidFill>
              </a:rPr>
              <a:t> </a:t>
            </a:r>
            <a:r>
              <a:rPr lang="en-US" dirty="0" err="1">
                <a:solidFill>
                  <a:srgbClr val="0000FF"/>
                </a:solidFill>
              </a:rPr>
              <a:t>luận</a:t>
            </a:r>
            <a:r>
              <a:rPr lang="en-US" dirty="0">
                <a:solidFill>
                  <a:srgbClr val="0000FF"/>
                </a:solidFill>
              </a:rPr>
              <a:t> </a:t>
            </a:r>
            <a:r>
              <a:rPr lang="en-US" dirty="0" err="1">
                <a:solidFill>
                  <a:srgbClr val="0000FF"/>
                </a:solidFill>
              </a:rPr>
              <a:t>về</a:t>
            </a:r>
            <a:r>
              <a:rPr lang="en-US" dirty="0">
                <a:solidFill>
                  <a:srgbClr val="0000FF"/>
                </a:solidFill>
              </a:rPr>
              <a:t> </a:t>
            </a:r>
            <a:r>
              <a:rPr lang="en-US" dirty="0" err="1">
                <a:solidFill>
                  <a:srgbClr val="0000FF"/>
                </a:solidFill>
              </a:rPr>
              <a:t>cái</a:t>
            </a:r>
            <a:r>
              <a:rPr lang="en-US" dirty="0">
                <a:solidFill>
                  <a:srgbClr val="0000FF"/>
                </a:solidFill>
              </a:rPr>
              <a:t> </a:t>
            </a:r>
            <a:r>
              <a:rPr lang="en-US" dirty="0" err="1">
                <a:solidFill>
                  <a:srgbClr val="0000FF"/>
                </a:solidFill>
              </a:rPr>
              <a:t>được</a:t>
            </a:r>
            <a:r>
              <a:rPr lang="en-US" dirty="0">
                <a:solidFill>
                  <a:srgbClr val="0000FF"/>
                </a:solidFill>
              </a:rPr>
              <a:t>/</a:t>
            </a:r>
            <a:r>
              <a:rPr lang="en-US" dirty="0" err="1">
                <a:solidFill>
                  <a:srgbClr val="0000FF"/>
                </a:solidFill>
              </a:rPr>
              <a:t>chưa</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dựa</a:t>
            </a:r>
            <a:r>
              <a:rPr lang="en-US" dirty="0">
                <a:solidFill>
                  <a:srgbClr val="0000FF"/>
                </a:solidFill>
              </a:rPr>
              <a:t> </a:t>
            </a:r>
            <a:r>
              <a:rPr lang="en-US" dirty="0" err="1">
                <a:solidFill>
                  <a:srgbClr val="0000FF"/>
                </a:solidFill>
              </a:rPr>
              <a:t>trên</a:t>
            </a:r>
            <a:r>
              <a:rPr lang="en-US" dirty="0">
                <a:solidFill>
                  <a:srgbClr val="0000FF"/>
                </a:solidFill>
              </a:rPr>
              <a:t> </a:t>
            </a:r>
            <a:r>
              <a:rPr lang="en-US" dirty="0" err="1">
                <a:solidFill>
                  <a:srgbClr val="0000FF"/>
                </a:solidFill>
              </a:rPr>
              <a:t>bằng</a:t>
            </a:r>
            <a:r>
              <a:rPr lang="en-US" dirty="0">
                <a:solidFill>
                  <a:srgbClr val="0000FF"/>
                </a:solidFill>
              </a:rPr>
              <a:t> </a:t>
            </a:r>
            <a:r>
              <a:rPr lang="en-US" dirty="0" err="1">
                <a:solidFill>
                  <a:srgbClr val="0000FF"/>
                </a:solidFill>
              </a:rPr>
              <a:t>chứng</a:t>
            </a:r>
            <a:r>
              <a:rPr lang="en-US" dirty="0"/>
              <a:t> </a:t>
            </a:r>
            <a:r>
              <a:rPr lang="en-US" dirty="0" err="1"/>
              <a:t>về</a:t>
            </a:r>
            <a:r>
              <a:rPr lang="en-US" dirty="0"/>
              <a:t> </a:t>
            </a:r>
            <a:r>
              <a:rPr lang="en-US" dirty="0" err="1"/>
              <a:t>hành</a:t>
            </a:r>
            <a:r>
              <a:rPr lang="en-US" dirty="0"/>
              <a:t> </a:t>
            </a:r>
            <a:r>
              <a:rPr lang="en-US" dirty="0" err="1"/>
              <a:t>động</a:t>
            </a:r>
            <a:r>
              <a:rPr lang="en-US" dirty="0"/>
              <a:t> </a:t>
            </a:r>
            <a:r>
              <a:rPr lang="en-US" dirty="0" err="1"/>
              <a:t>của</a:t>
            </a:r>
            <a:r>
              <a:rPr lang="en-US" dirty="0"/>
              <a:t> HS (</a:t>
            </a:r>
            <a:r>
              <a:rPr lang="en-US" dirty="0" err="1"/>
              <a:t>ghi</a:t>
            </a:r>
            <a:r>
              <a:rPr lang="en-US" dirty="0"/>
              <a:t> </a:t>
            </a:r>
            <a:r>
              <a:rPr lang="en-US" dirty="0" err="1"/>
              <a:t>được</a:t>
            </a:r>
            <a:r>
              <a:rPr lang="en-US" dirty="0"/>
              <a:t> </a:t>
            </a:r>
            <a:r>
              <a:rPr lang="en-US" dirty="0" err="1"/>
              <a:t>vào</a:t>
            </a:r>
            <a:r>
              <a:rPr lang="en-US" dirty="0"/>
              <a:t> </a:t>
            </a:r>
            <a:r>
              <a:rPr lang="en-US" dirty="0" err="1"/>
              <a:t>vở</a:t>
            </a:r>
            <a:r>
              <a:rPr lang="en-US" dirty="0"/>
              <a:t>; </a:t>
            </a:r>
            <a:r>
              <a:rPr lang="en-US" dirty="0" err="1"/>
              <a:t>trình</a:t>
            </a:r>
            <a:r>
              <a:rPr lang="en-US" dirty="0"/>
              <a:t> </a:t>
            </a:r>
            <a:r>
              <a:rPr lang="en-US" dirty="0" err="1"/>
              <a:t>bày</a:t>
            </a:r>
            <a:r>
              <a:rPr lang="en-US" dirty="0"/>
              <a:t>, </a:t>
            </a:r>
            <a:r>
              <a:rPr lang="en-US" dirty="0" err="1"/>
              <a:t>thảo</a:t>
            </a:r>
            <a:r>
              <a:rPr lang="en-US" dirty="0"/>
              <a:t> </a:t>
            </a:r>
            <a:r>
              <a:rPr lang="en-US" dirty="0" err="1"/>
              <a:t>luận</a:t>
            </a:r>
            <a:r>
              <a:rPr lang="en-US" dirty="0"/>
              <a:t> </a:t>
            </a:r>
            <a:r>
              <a:rPr lang="en-US" dirty="0" err="1"/>
              <a:t>được</a:t>
            </a:r>
            <a:r>
              <a:rPr lang="en-US" dirty="0"/>
              <a:t>). </a:t>
            </a:r>
            <a:r>
              <a:rPr lang="en-US" dirty="0" err="1"/>
              <a:t>Tổ</a:t>
            </a:r>
            <a:r>
              <a:rPr lang="en-US" dirty="0"/>
              <a:t> </a:t>
            </a:r>
            <a:r>
              <a:rPr lang="en-US" dirty="0" err="1"/>
              <a:t>trưởng</a:t>
            </a:r>
            <a:r>
              <a:rPr lang="en-US" dirty="0"/>
              <a:t>, </a:t>
            </a:r>
            <a:r>
              <a:rPr lang="en-US" dirty="0" err="1"/>
              <a:t>nhóm</a:t>
            </a:r>
            <a:r>
              <a:rPr lang="en-US" dirty="0"/>
              <a:t> </a:t>
            </a:r>
            <a:r>
              <a:rPr lang="en-US" dirty="0" err="1"/>
              <a:t>trưởng</a:t>
            </a:r>
            <a:r>
              <a:rPr lang="en-US" dirty="0"/>
              <a:t> “</a:t>
            </a:r>
            <a:r>
              <a:rPr lang="en-US" dirty="0" err="1"/>
              <a:t>chốt</a:t>
            </a:r>
            <a:r>
              <a:rPr lang="en-US" dirty="0"/>
              <a:t>”, </a:t>
            </a:r>
            <a:r>
              <a:rPr lang="en-US" dirty="0" err="1"/>
              <a:t>nhấn</a:t>
            </a:r>
            <a:r>
              <a:rPr lang="en-US" dirty="0"/>
              <a:t> </a:t>
            </a:r>
            <a:r>
              <a:rPr lang="en-US" dirty="0" err="1"/>
              <a:t>mạnh</a:t>
            </a:r>
            <a:r>
              <a:rPr lang="en-US" dirty="0"/>
              <a:t> </a:t>
            </a:r>
            <a:r>
              <a:rPr lang="en-US" dirty="0" err="1"/>
              <a:t>cái</a:t>
            </a:r>
            <a:r>
              <a:rPr lang="en-US" dirty="0"/>
              <a:t> </a:t>
            </a:r>
            <a:r>
              <a:rPr lang="en-US" dirty="0" err="1"/>
              <a:t>được</a:t>
            </a:r>
            <a:r>
              <a:rPr lang="en-US" dirty="0"/>
              <a:t>/</a:t>
            </a:r>
            <a:r>
              <a:rPr lang="en-US" dirty="0" err="1"/>
              <a:t>chưa</a:t>
            </a:r>
            <a:r>
              <a:rPr lang="en-US" dirty="0"/>
              <a:t> </a:t>
            </a:r>
            <a:r>
              <a:rPr lang="en-US" dirty="0" err="1"/>
              <a:t>được</a:t>
            </a:r>
            <a:r>
              <a:rPr lang="en-US" dirty="0"/>
              <a:t>.</a:t>
            </a:r>
          </a:p>
          <a:p>
            <a:pPr marL="0" indent="0" fontAlgn="auto">
              <a:spcAft>
                <a:spcPts val="0"/>
              </a:spcAft>
              <a:buClr>
                <a:schemeClr val="accent3"/>
              </a:buClr>
              <a:buFont typeface="Wingdings 2"/>
              <a:buNone/>
              <a:defRPr/>
            </a:pPr>
            <a:r>
              <a:rPr lang="en-US" dirty="0"/>
              <a:t>	</a:t>
            </a:r>
            <a:r>
              <a:rPr lang="en-US" dirty="0">
                <a:solidFill>
                  <a:srgbClr val="0000FF"/>
                </a:solidFill>
              </a:rPr>
              <a:t>- </a:t>
            </a:r>
            <a:r>
              <a:rPr lang="en-US" dirty="0" err="1">
                <a:solidFill>
                  <a:srgbClr val="0000FF"/>
                </a:solidFill>
              </a:rPr>
              <a:t>Bước</a:t>
            </a:r>
            <a:r>
              <a:rPr lang="en-US" dirty="0">
                <a:solidFill>
                  <a:srgbClr val="0000FF"/>
                </a:solidFill>
              </a:rPr>
              <a:t> 3: </a:t>
            </a:r>
            <a:r>
              <a:rPr lang="en-US" dirty="0" err="1">
                <a:solidFill>
                  <a:srgbClr val="0000FF"/>
                </a:solidFill>
              </a:rPr>
              <a:t>Thảo</a:t>
            </a:r>
            <a:r>
              <a:rPr lang="en-US" dirty="0">
                <a:solidFill>
                  <a:srgbClr val="0000FF"/>
                </a:solidFill>
              </a:rPr>
              <a:t> </a:t>
            </a:r>
            <a:r>
              <a:rPr lang="en-US" dirty="0" err="1">
                <a:solidFill>
                  <a:srgbClr val="0000FF"/>
                </a:solidFill>
              </a:rPr>
              <a:t>luận</a:t>
            </a:r>
            <a:r>
              <a:rPr lang="en-US" dirty="0">
                <a:solidFill>
                  <a:srgbClr val="0000FF"/>
                </a:solidFill>
              </a:rPr>
              <a:t> </a:t>
            </a:r>
            <a:r>
              <a:rPr lang="en-US" dirty="0" err="1">
                <a:solidFill>
                  <a:srgbClr val="0000FF"/>
                </a:solidFill>
              </a:rPr>
              <a:t>về</a:t>
            </a:r>
            <a:r>
              <a:rPr lang="en-US" dirty="0">
                <a:solidFill>
                  <a:srgbClr val="0000FF"/>
                </a:solidFill>
              </a:rPr>
              <a:t> </a:t>
            </a:r>
            <a:r>
              <a:rPr lang="en-US" dirty="0" err="1">
                <a:solidFill>
                  <a:srgbClr val="0000FF"/>
                </a:solidFill>
              </a:rPr>
              <a:t>nguyên</a:t>
            </a:r>
            <a:r>
              <a:rPr lang="en-US" dirty="0">
                <a:solidFill>
                  <a:srgbClr val="0000FF"/>
                </a:solidFill>
              </a:rPr>
              <a:t> </a:t>
            </a:r>
            <a:r>
              <a:rPr lang="en-US" dirty="0" err="1">
                <a:solidFill>
                  <a:srgbClr val="0000FF"/>
                </a:solidFill>
              </a:rPr>
              <a:t>nhân</a:t>
            </a:r>
            <a:r>
              <a:rPr lang="en-US" dirty="0">
                <a:solidFill>
                  <a:srgbClr val="0000FF"/>
                </a:solidFill>
              </a:rPr>
              <a:t> </a:t>
            </a:r>
            <a:r>
              <a:rPr lang="en-US" dirty="0" err="1">
                <a:solidFill>
                  <a:srgbClr val="0000FF"/>
                </a:solidFill>
              </a:rPr>
              <a:t>được</a:t>
            </a:r>
            <a:r>
              <a:rPr lang="en-US" dirty="0">
                <a:solidFill>
                  <a:srgbClr val="0000FF"/>
                </a:solidFill>
              </a:rPr>
              <a:t>/</a:t>
            </a:r>
            <a:r>
              <a:rPr lang="en-US" dirty="0" err="1">
                <a:solidFill>
                  <a:srgbClr val="0000FF"/>
                </a:solidFill>
              </a:rPr>
              <a:t>chưa</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dựa</a:t>
            </a:r>
            <a:r>
              <a:rPr lang="en-US" dirty="0">
                <a:solidFill>
                  <a:srgbClr val="0000FF"/>
                </a:solidFill>
              </a:rPr>
              <a:t> </a:t>
            </a:r>
            <a:r>
              <a:rPr lang="en-US" dirty="0" err="1">
                <a:solidFill>
                  <a:srgbClr val="0000FF"/>
                </a:solidFill>
              </a:rPr>
              <a:t>trên</a:t>
            </a:r>
            <a:r>
              <a:rPr lang="en-US" dirty="0">
                <a:solidFill>
                  <a:srgbClr val="0000FF"/>
                </a:solidFill>
              </a:rPr>
              <a:t> </a:t>
            </a:r>
            <a:r>
              <a:rPr lang="en-US" dirty="0" err="1">
                <a:solidFill>
                  <a:srgbClr val="0000FF"/>
                </a:solidFill>
              </a:rPr>
              <a:t>mục</a:t>
            </a:r>
            <a:r>
              <a:rPr lang="en-US" dirty="0">
                <a:solidFill>
                  <a:srgbClr val="0000FF"/>
                </a:solidFill>
              </a:rPr>
              <a:t> </a:t>
            </a:r>
            <a:r>
              <a:rPr lang="en-US" dirty="0" err="1">
                <a:solidFill>
                  <a:srgbClr val="0000FF"/>
                </a:solidFill>
              </a:rPr>
              <a:t>tiêu</a:t>
            </a:r>
            <a:r>
              <a:rPr lang="en-US" dirty="0"/>
              <a:t>, </a:t>
            </a:r>
            <a:r>
              <a:rPr lang="en-US" dirty="0" err="1"/>
              <a:t>nội</a:t>
            </a:r>
            <a:r>
              <a:rPr lang="en-US" dirty="0"/>
              <a:t> dung, </a:t>
            </a:r>
            <a:r>
              <a:rPr lang="en-US" dirty="0" err="1"/>
              <a:t>cách</a:t>
            </a:r>
            <a:r>
              <a:rPr lang="en-US" dirty="0"/>
              <a:t> </a:t>
            </a:r>
            <a:r>
              <a:rPr lang="en-US" dirty="0" err="1"/>
              <a:t>thức</a:t>
            </a:r>
            <a:r>
              <a:rPr lang="en-US" dirty="0"/>
              <a:t> </a:t>
            </a:r>
            <a:r>
              <a:rPr lang="en-US" dirty="0" err="1"/>
              <a:t>tổ</a:t>
            </a:r>
            <a:r>
              <a:rPr lang="en-US" dirty="0"/>
              <a:t> </a:t>
            </a:r>
            <a:r>
              <a:rPr lang="en-US" dirty="0" err="1"/>
              <a:t>chức</a:t>
            </a:r>
            <a:r>
              <a:rPr lang="en-US" dirty="0"/>
              <a:t> </a:t>
            </a:r>
            <a:r>
              <a:rPr lang="en-US" dirty="0" err="1"/>
              <a:t>hoạt</a:t>
            </a:r>
            <a:r>
              <a:rPr lang="en-US" dirty="0"/>
              <a:t> </a:t>
            </a:r>
            <a:r>
              <a:rPr lang="en-US" dirty="0" err="1"/>
              <a:t>động</a:t>
            </a:r>
            <a:r>
              <a:rPr lang="en-US" dirty="0"/>
              <a:t> </a:t>
            </a:r>
            <a:r>
              <a:rPr lang="en-US" dirty="0" err="1"/>
              <a:t>đã</a:t>
            </a:r>
            <a:r>
              <a:rPr lang="en-US" dirty="0"/>
              <a:t> </a:t>
            </a:r>
            <a:r>
              <a:rPr lang="en-US" dirty="0" err="1"/>
              <a:t>thực</a:t>
            </a:r>
            <a:r>
              <a:rPr lang="en-US" dirty="0"/>
              <a:t> </a:t>
            </a:r>
            <a:r>
              <a:rPr lang="en-US" dirty="0" err="1"/>
              <a:t>hiện</a:t>
            </a:r>
            <a:r>
              <a:rPr lang="en-US" dirty="0"/>
              <a:t>. </a:t>
            </a:r>
            <a:r>
              <a:rPr lang="en-US" dirty="0" err="1"/>
              <a:t>Tổ</a:t>
            </a:r>
            <a:r>
              <a:rPr lang="en-US" dirty="0"/>
              <a:t> </a:t>
            </a:r>
            <a:r>
              <a:rPr lang="en-US" dirty="0" err="1"/>
              <a:t>trưởng</a:t>
            </a:r>
            <a:r>
              <a:rPr lang="en-US" dirty="0"/>
              <a:t>, </a:t>
            </a:r>
            <a:r>
              <a:rPr lang="en-US" dirty="0" err="1"/>
              <a:t>nhóm</a:t>
            </a:r>
            <a:r>
              <a:rPr lang="en-US" dirty="0"/>
              <a:t> </a:t>
            </a:r>
            <a:r>
              <a:rPr lang="en-US" dirty="0" err="1"/>
              <a:t>trưởng</a:t>
            </a:r>
            <a:r>
              <a:rPr lang="en-US" dirty="0"/>
              <a:t> “</a:t>
            </a:r>
            <a:r>
              <a:rPr lang="en-US" dirty="0" err="1"/>
              <a:t>chốt</a:t>
            </a:r>
            <a:r>
              <a:rPr lang="en-US" dirty="0"/>
              <a:t>” </a:t>
            </a:r>
            <a:r>
              <a:rPr lang="en-US" dirty="0" err="1"/>
              <a:t>về</a:t>
            </a:r>
            <a:r>
              <a:rPr lang="en-US" dirty="0"/>
              <a:t> </a:t>
            </a:r>
            <a:r>
              <a:rPr lang="en-US" dirty="0" err="1"/>
              <a:t>nguyên</a:t>
            </a:r>
            <a:r>
              <a:rPr lang="en-US" dirty="0"/>
              <a:t> </a:t>
            </a:r>
            <a:r>
              <a:rPr lang="en-US" dirty="0" err="1"/>
              <a:t>nhân</a:t>
            </a:r>
            <a:r>
              <a:rPr lang="en-US" dirty="0"/>
              <a:t>.</a:t>
            </a:r>
          </a:p>
          <a:p>
            <a:pPr marL="0" indent="0" fontAlgn="auto">
              <a:spcAft>
                <a:spcPts val="0"/>
              </a:spcAft>
              <a:buClr>
                <a:schemeClr val="accent3"/>
              </a:buClr>
              <a:buFont typeface="Wingdings 2"/>
              <a:buNone/>
              <a:defRPr/>
            </a:pPr>
            <a:r>
              <a:rPr lang="en-US" dirty="0"/>
              <a:t>	</a:t>
            </a:r>
            <a:r>
              <a:rPr lang="en-US" dirty="0">
                <a:solidFill>
                  <a:srgbClr val="0000FF"/>
                </a:solidFill>
              </a:rPr>
              <a:t>- </a:t>
            </a:r>
            <a:r>
              <a:rPr lang="en-US" dirty="0" err="1">
                <a:solidFill>
                  <a:srgbClr val="0000FF"/>
                </a:solidFill>
              </a:rPr>
              <a:t>Bước</a:t>
            </a:r>
            <a:r>
              <a:rPr lang="en-US" dirty="0">
                <a:solidFill>
                  <a:srgbClr val="0000FF"/>
                </a:solidFill>
              </a:rPr>
              <a:t> 4: </a:t>
            </a:r>
            <a:r>
              <a:rPr lang="en-US" dirty="0" err="1">
                <a:solidFill>
                  <a:srgbClr val="0000FF"/>
                </a:solidFill>
              </a:rPr>
              <a:t>Thảo</a:t>
            </a:r>
            <a:r>
              <a:rPr lang="en-US" dirty="0">
                <a:solidFill>
                  <a:srgbClr val="0000FF"/>
                </a:solidFill>
              </a:rPr>
              <a:t> </a:t>
            </a:r>
            <a:r>
              <a:rPr lang="en-US" dirty="0" err="1">
                <a:solidFill>
                  <a:srgbClr val="0000FF"/>
                </a:solidFill>
              </a:rPr>
              <a:t>luận</a:t>
            </a:r>
            <a:r>
              <a:rPr lang="en-US" dirty="0">
                <a:solidFill>
                  <a:srgbClr val="0000FF"/>
                </a:solidFill>
              </a:rPr>
              <a:t> </a:t>
            </a:r>
            <a:r>
              <a:rPr lang="en-US" dirty="0" err="1">
                <a:solidFill>
                  <a:srgbClr val="0000FF"/>
                </a:solidFill>
              </a:rPr>
              <a:t>để</a:t>
            </a:r>
            <a:r>
              <a:rPr lang="en-US" dirty="0">
                <a:solidFill>
                  <a:srgbClr val="0000FF"/>
                </a:solidFill>
              </a:rPr>
              <a:t> </a:t>
            </a:r>
            <a:r>
              <a:rPr lang="en-US" dirty="0" err="1">
                <a:solidFill>
                  <a:srgbClr val="0000FF"/>
                </a:solidFill>
              </a:rPr>
              <a:t>bổ</a:t>
            </a:r>
            <a:r>
              <a:rPr lang="en-US" dirty="0">
                <a:solidFill>
                  <a:srgbClr val="0000FF"/>
                </a:solidFill>
              </a:rPr>
              <a:t> sung, </a:t>
            </a:r>
            <a:r>
              <a:rPr lang="en-US" dirty="0" err="1">
                <a:solidFill>
                  <a:srgbClr val="0000FF"/>
                </a:solidFill>
              </a:rPr>
              <a:t>hoàn</a:t>
            </a:r>
            <a:r>
              <a:rPr lang="en-US" dirty="0">
                <a:solidFill>
                  <a:srgbClr val="0000FF"/>
                </a:solidFill>
              </a:rPr>
              <a:t> </a:t>
            </a:r>
            <a:r>
              <a:rPr lang="en-US" dirty="0" err="1">
                <a:solidFill>
                  <a:srgbClr val="0000FF"/>
                </a:solidFill>
              </a:rPr>
              <a:t>thiện</a:t>
            </a:r>
            <a:r>
              <a:rPr lang="en-US" dirty="0">
                <a:solidFill>
                  <a:srgbClr val="0000FF"/>
                </a:solidFill>
              </a:rPr>
              <a:t> </a:t>
            </a:r>
            <a:r>
              <a:rPr lang="en-US" dirty="0" err="1">
                <a:solidFill>
                  <a:srgbClr val="0000FF"/>
                </a:solidFill>
              </a:rPr>
              <a:t>thêm</a:t>
            </a:r>
            <a:r>
              <a:rPr lang="en-US" dirty="0">
                <a:solidFill>
                  <a:srgbClr val="0000FF"/>
                </a:solidFill>
              </a:rPr>
              <a:t> </a:t>
            </a:r>
            <a:r>
              <a:rPr lang="en-US" dirty="0" err="1"/>
              <a:t>về</a:t>
            </a:r>
            <a:r>
              <a:rPr lang="en-US" dirty="0"/>
              <a:t> </a:t>
            </a:r>
            <a:r>
              <a:rPr lang="en-US" dirty="0" err="1"/>
              <a:t>Kế</a:t>
            </a:r>
            <a:r>
              <a:rPr lang="en-US" dirty="0"/>
              <a:t> </a:t>
            </a:r>
            <a:r>
              <a:rPr lang="en-US" dirty="0" err="1"/>
              <a:t>hoạch</a:t>
            </a:r>
            <a:r>
              <a:rPr lang="en-US" dirty="0"/>
              <a:t> </a:t>
            </a:r>
            <a:r>
              <a:rPr lang="en-US" dirty="0" err="1"/>
              <a:t>bài</a:t>
            </a:r>
            <a:r>
              <a:rPr lang="en-US" dirty="0"/>
              <a:t> </a:t>
            </a:r>
            <a:r>
              <a:rPr lang="en-US" dirty="0" err="1"/>
              <a:t>học</a:t>
            </a:r>
            <a:r>
              <a:rPr lang="en-US" dirty="0"/>
              <a:t> </a:t>
            </a:r>
            <a:r>
              <a:rPr lang="en-US" dirty="0" err="1"/>
              <a:t>và</a:t>
            </a:r>
            <a:r>
              <a:rPr lang="en-US" dirty="0"/>
              <a:t> </a:t>
            </a:r>
            <a:r>
              <a:rPr lang="en-US" dirty="0" err="1"/>
              <a:t>Cách</a:t>
            </a:r>
            <a:r>
              <a:rPr lang="en-US" dirty="0"/>
              <a:t> </a:t>
            </a:r>
            <a:r>
              <a:rPr lang="en-US" dirty="0" err="1"/>
              <a:t>thức</a:t>
            </a:r>
            <a:r>
              <a:rPr lang="en-US" dirty="0"/>
              <a:t> </a:t>
            </a:r>
            <a:r>
              <a:rPr lang="en-US" dirty="0" err="1"/>
              <a:t>tổ</a:t>
            </a:r>
            <a:r>
              <a:rPr lang="en-US" dirty="0"/>
              <a:t> </a:t>
            </a:r>
            <a:r>
              <a:rPr lang="en-US" dirty="0" err="1"/>
              <a:t>chức</a:t>
            </a:r>
            <a:r>
              <a:rPr lang="en-US" dirty="0"/>
              <a:t> HĐH </a:t>
            </a:r>
            <a:r>
              <a:rPr lang="en-US" dirty="0" err="1"/>
              <a:t>của</a:t>
            </a:r>
            <a:r>
              <a:rPr lang="en-US" dirty="0"/>
              <a:t> HS (</a:t>
            </a:r>
            <a:r>
              <a:rPr lang="en-US" dirty="0" err="1"/>
              <a:t>dựa</a:t>
            </a:r>
            <a:r>
              <a:rPr lang="en-US" dirty="0"/>
              <a:t> </a:t>
            </a:r>
            <a:r>
              <a:rPr lang="en-US" dirty="0" err="1"/>
              <a:t>trên</a:t>
            </a:r>
            <a:r>
              <a:rPr lang="en-US" dirty="0"/>
              <a:t> </a:t>
            </a:r>
            <a:r>
              <a:rPr lang="en-US" dirty="0" err="1"/>
              <a:t>những</a:t>
            </a:r>
            <a:r>
              <a:rPr lang="en-US" dirty="0"/>
              <a:t> </a:t>
            </a:r>
            <a:r>
              <a:rPr lang="en-US" dirty="0" err="1"/>
              <a:t>nguyên</a:t>
            </a:r>
            <a:r>
              <a:rPr lang="en-US" dirty="0"/>
              <a:t> </a:t>
            </a:r>
            <a:r>
              <a:rPr lang="en-US" dirty="0" err="1"/>
              <a:t>nhân</a:t>
            </a:r>
            <a:r>
              <a:rPr lang="en-US" dirty="0"/>
              <a:t> </a:t>
            </a:r>
            <a:r>
              <a:rPr lang="en-US" dirty="0" err="1"/>
              <a:t>hạn</a:t>
            </a:r>
            <a:r>
              <a:rPr lang="en-US" dirty="0"/>
              <a:t> </a:t>
            </a:r>
            <a:r>
              <a:rPr lang="en-US" dirty="0" err="1"/>
              <a:t>chế</a:t>
            </a:r>
            <a:r>
              <a:rPr lang="en-US" dirty="0"/>
              <a:t> </a:t>
            </a:r>
            <a:r>
              <a:rPr lang="en-US" dirty="0" err="1"/>
              <a:t>đã</a:t>
            </a:r>
            <a:r>
              <a:rPr lang="en-US" dirty="0"/>
              <a:t> </a:t>
            </a:r>
            <a:r>
              <a:rPr lang="en-US" dirty="0" err="1"/>
              <a:t>xác</a:t>
            </a:r>
            <a:r>
              <a:rPr lang="en-US" dirty="0"/>
              <a:t> </a:t>
            </a:r>
            <a:r>
              <a:rPr lang="en-US" dirty="0" err="1"/>
              <a:t>định</a:t>
            </a:r>
            <a:r>
              <a:rPr lang="en-US" dirty="0"/>
              <a:t>. </a:t>
            </a:r>
            <a:r>
              <a:rPr lang="en-US" dirty="0" err="1"/>
              <a:t>Tổ</a:t>
            </a:r>
            <a:r>
              <a:rPr lang="en-US" dirty="0"/>
              <a:t> </a:t>
            </a:r>
            <a:r>
              <a:rPr lang="en-US" dirty="0" err="1"/>
              <a:t>trưởng</a:t>
            </a:r>
            <a:r>
              <a:rPr lang="en-US" dirty="0"/>
              <a:t>, </a:t>
            </a:r>
            <a:r>
              <a:rPr lang="en-US" dirty="0" err="1"/>
              <a:t>nhóm</a:t>
            </a:r>
            <a:r>
              <a:rPr lang="en-US" dirty="0"/>
              <a:t> </a:t>
            </a:r>
            <a:r>
              <a:rPr lang="en-US" dirty="0" err="1"/>
              <a:t>trưởng</a:t>
            </a:r>
            <a:r>
              <a:rPr lang="en-US" dirty="0"/>
              <a:t> </a:t>
            </a:r>
            <a:r>
              <a:rPr lang="en-US" dirty="0" err="1"/>
              <a:t>kết</a:t>
            </a:r>
            <a:r>
              <a:rPr lang="en-US" dirty="0"/>
              <a:t> </a:t>
            </a:r>
            <a:r>
              <a:rPr lang="en-US" dirty="0" err="1"/>
              <a:t>luận</a:t>
            </a:r>
            <a:r>
              <a:rPr lang="en-US" dirty="0"/>
              <a:t>, </a:t>
            </a:r>
            <a:r>
              <a:rPr lang="en-US" dirty="0" err="1"/>
              <a:t>chuyển</a:t>
            </a:r>
            <a:r>
              <a:rPr lang="en-US" dirty="0"/>
              <a:t> sang </a:t>
            </a:r>
            <a:r>
              <a:rPr lang="en-US" dirty="0" err="1"/>
              <a:t>hoạt</a:t>
            </a:r>
            <a:r>
              <a:rPr lang="en-US" dirty="0"/>
              <a:t> </a:t>
            </a:r>
            <a:r>
              <a:rPr lang="en-US" dirty="0" err="1"/>
              <a:t>động</a:t>
            </a:r>
            <a:r>
              <a:rPr lang="en-US" dirty="0"/>
              <a:t> </a:t>
            </a:r>
            <a:r>
              <a:rPr lang="en-US" dirty="0" err="1"/>
              <a:t>kế</a:t>
            </a:r>
            <a:r>
              <a:rPr lang="en-US" dirty="0"/>
              <a:t> </a:t>
            </a:r>
            <a:r>
              <a:rPr lang="en-US" dirty="0" err="1"/>
              <a:t>tiếp</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381000" y="1089025"/>
            <a:ext cx="8382000" cy="5311775"/>
          </a:xfrm>
          <a:prstGeom prst="rect">
            <a:avLst/>
          </a:prstGeom>
          <a:noFill/>
          <a:ln w="9525">
            <a:noFill/>
            <a:miter lim="800000"/>
            <a:headEnd/>
            <a:tailEnd/>
          </a:ln>
          <a:effectLst/>
        </p:spPr>
        <p:txBody>
          <a:bodyPr anchor="ctr">
            <a:spAutoFit/>
          </a:bodyPr>
          <a:lstStyle/>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a:t>
            </a:r>
            <a:r>
              <a:rPr lang="vi-VN" sz="2400" dirty="0">
                <a:solidFill>
                  <a:srgbClr val="002060"/>
                </a:solidFill>
                <a:latin typeface="Arial" panose="020B0604020202020204" pitchFamily="34" charset="0"/>
                <a:cs typeface="Arial" panose="020B0604020202020204" pitchFamily="34" charset="0"/>
              </a:rPr>
              <a:t>a) Sở/phòng GDĐT</a:t>
            </a:r>
            <a:r>
              <a:rPr lang="en-US" sz="2400" dirty="0">
                <a:solidFill>
                  <a:srgbClr val="002060"/>
                </a:solidFill>
                <a:latin typeface="Arial" panose="020B0604020202020204" pitchFamily="34" charset="0"/>
                <a:cs typeface="Arial" panose="020B0604020202020204" pitchFamily="34" charset="0"/>
              </a:rPr>
              <a:t>:</a:t>
            </a:r>
          </a:p>
          <a:p>
            <a:pPr algn="just" fontAlgn="auto">
              <a:lnSpc>
                <a:spcPct val="120000"/>
              </a:lnSpc>
              <a:spcBef>
                <a:spcPts val="600"/>
              </a:spcBef>
              <a:spcAft>
                <a:spcPts val="0"/>
              </a:spcAft>
              <a:defRPr/>
            </a:pPr>
            <a:r>
              <a:rPr lang="en-US" sz="2400" spc="-100" dirty="0">
                <a:solidFill>
                  <a:srgbClr val="002060"/>
                </a:solidFill>
                <a:latin typeface="Arial" panose="020B0604020202020204" pitchFamily="34" charset="0"/>
                <a:cs typeface="Arial" panose="020B0604020202020204" pitchFamily="34" charset="0"/>
              </a:rPr>
              <a:t>       -</a:t>
            </a:r>
            <a:r>
              <a:rPr lang="vi-VN" sz="2400" spc="-100" dirty="0">
                <a:solidFill>
                  <a:srgbClr val="002060"/>
                </a:solidFill>
                <a:latin typeface="Arial" panose="020B0604020202020204" pitchFamily="34" charset="0"/>
                <a:cs typeface="Arial" panose="020B0604020202020204" pitchFamily="34" charset="0"/>
              </a:rPr>
              <a:t> xem xét, góp ý </a:t>
            </a:r>
            <a:r>
              <a:rPr lang="en-US" sz="2400" spc="-100" dirty="0">
                <a:solidFill>
                  <a:srgbClr val="002060"/>
                </a:solidFill>
                <a:latin typeface="Arial" panose="020B0604020202020204" pitchFamily="34" charset="0"/>
                <a:cs typeface="Arial" panose="020B0604020202020204" pitchFamily="34" charset="0"/>
              </a:rPr>
              <a:t>KHGD </a:t>
            </a:r>
            <a:r>
              <a:rPr lang="vi-VN" sz="2400" spc="-100" dirty="0">
                <a:solidFill>
                  <a:srgbClr val="002060"/>
                </a:solidFill>
                <a:latin typeface="Arial" panose="020B0604020202020204" pitchFamily="34" charset="0"/>
                <a:cs typeface="Arial" panose="020B0604020202020204" pitchFamily="34" charset="0"/>
              </a:rPr>
              <a:t>của nhà trường trực thuộc để thống nhất trong quản lý, chỉ đạo thực hiện </a:t>
            </a:r>
            <a:r>
              <a:rPr lang="en-US" sz="2400" spc="-100" dirty="0">
                <a:solidFill>
                  <a:srgbClr val="002060"/>
                </a:solidFill>
                <a:latin typeface="Arial" panose="020B0604020202020204" pitchFamily="34" charset="0"/>
                <a:cs typeface="Arial" panose="020B0604020202020204" pitchFamily="34" charset="0"/>
              </a:rPr>
              <a:t>CTGDPT </a:t>
            </a:r>
            <a:r>
              <a:rPr lang="vi-VN" sz="2400" spc="-100" dirty="0">
                <a:solidFill>
                  <a:srgbClr val="002060"/>
                </a:solidFill>
                <a:latin typeface="Arial" panose="020B0604020202020204" pitchFamily="34" charset="0"/>
                <a:cs typeface="Arial" panose="020B0604020202020204" pitchFamily="34" charset="0"/>
              </a:rPr>
              <a:t>hiện hành; </a:t>
            </a:r>
            <a:endParaRPr lang="en-US" sz="2400" spc="-100" dirty="0">
              <a:solidFill>
                <a:srgbClr val="002060"/>
              </a:solidFill>
              <a:latin typeface="Arial" panose="020B0604020202020204" pitchFamily="34" charset="0"/>
              <a:cs typeface="Arial" panose="020B0604020202020204" pitchFamily="34" charset="0"/>
            </a:endParaRPr>
          </a:p>
          <a:p>
            <a:pPr algn="just" fontAlgn="auto">
              <a:lnSpc>
                <a:spcPct val="120000"/>
              </a:lnSpc>
              <a:spcBef>
                <a:spcPts val="600"/>
              </a:spcBef>
              <a:spcAft>
                <a:spcPts val="0"/>
              </a:spcAft>
              <a:defRPr/>
            </a:pPr>
            <a:r>
              <a:rPr lang="en-US" sz="2400" spc="-100" dirty="0">
                <a:solidFill>
                  <a:srgbClr val="002060"/>
                </a:solidFill>
                <a:latin typeface="Arial" panose="020B0604020202020204" pitchFamily="34" charset="0"/>
                <a:cs typeface="Arial" panose="020B0604020202020204" pitchFamily="34" charset="0"/>
              </a:rPr>
              <a:t>      - </a:t>
            </a:r>
            <a:r>
              <a:rPr lang="vi-VN" sz="2400" spc="-100" dirty="0">
                <a:solidFill>
                  <a:srgbClr val="002060"/>
                </a:solidFill>
                <a:latin typeface="Arial" panose="020B0604020202020204" pitchFamily="34" charset="0"/>
                <a:cs typeface="Arial" panose="020B0604020202020204" pitchFamily="34" charset="0"/>
              </a:rPr>
              <a:t>theo dõi, giám sát quá trình thực hiện </a:t>
            </a:r>
            <a:r>
              <a:rPr lang="en-US" sz="2400" spc="-100" dirty="0">
                <a:solidFill>
                  <a:srgbClr val="002060"/>
                </a:solidFill>
                <a:latin typeface="Arial" panose="020B0604020202020204" pitchFamily="34" charset="0"/>
                <a:cs typeface="Arial" panose="020B0604020202020204" pitchFamily="34" charset="0"/>
              </a:rPr>
              <a:t>KHGD</a:t>
            </a:r>
            <a:r>
              <a:rPr lang="vi-VN" sz="2400" spc="-100" dirty="0">
                <a:solidFill>
                  <a:srgbClr val="002060"/>
                </a:solidFill>
                <a:latin typeface="Arial" panose="020B0604020202020204" pitchFamily="34" charset="0"/>
                <a:cs typeface="Arial" panose="020B0604020202020204" pitchFamily="34" charset="0"/>
              </a:rPr>
              <a:t> của nhà trường; </a:t>
            </a:r>
            <a:endParaRPr lang="en-US" sz="2400" spc="-100" dirty="0">
              <a:solidFill>
                <a:srgbClr val="002060"/>
              </a:solidFill>
              <a:latin typeface="Arial" panose="020B0604020202020204" pitchFamily="34" charset="0"/>
              <a:cs typeface="Arial" panose="020B0604020202020204" pitchFamily="34" charset="0"/>
            </a:endParaRPr>
          </a:p>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 </a:t>
            </a:r>
            <a:r>
              <a:rPr lang="vi-VN" sz="2400" dirty="0">
                <a:solidFill>
                  <a:srgbClr val="002060"/>
                </a:solidFill>
                <a:latin typeface="Arial" panose="020B0604020202020204" pitchFamily="34" charset="0"/>
                <a:cs typeface="Arial" panose="020B0604020202020204" pitchFamily="34" charset="0"/>
              </a:rPr>
              <a:t>quản lý hoạt động dạy học, giáo dục theo các quy định hiện hành và </a:t>
            </a:r>
            <a:r>
              <a:rPr lang="en-US" sz="2400" dirty="0">
                <a:solidFill>
                  <a:srgbClr val="002060"/>
                </a:solidFill>
                <a:latin typeface="Arial" panose="020B0604020202020204" pitchFamily="34" charset="0"/>
                <a:cs typeface="Arial" panose="020B0604020202020204" pitchFamily="34" charset="0"/>
              </a:rPr>
              <a:t>KHGD </a:t>
            </a:r>
            <a:r>
              <a:rPr lang="vi-VN" sz="2400" dirty="0">
                <a:solidFill>
                  <a:srgbClr val="002060"/>
                </a:solidFill>
                <a:latin typeface="Arial" panose="020B0604020202020204" pitchFamily="34" charset="0"/>
                <a:cs typeface="Arial" panose="020B0604020202020204" pitchFamily="34" charset="0"/>
              </a:rPr>
              <a:t>của nhà trường; </a:t>
            </a:r>
            <a:endParaRPr lang="en-US" sz="2400" dirty="0">
              <a:solidFill>
                <a:srgbClr val="002060"/>
              </a:solidFill>
              <a:latin typeface="Arial" panose="020B0604020202020204" pitchFamily="34" charset="0"/>
              <a:cs typeface="Arial" panose="020B0604020202020204" pitchFamily="34" charset="0"/>
            </a:endParaRPr>
          </a:p>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 </a:t>
            </a:r>
            <a:r>
              <a:rPr lang="vi-VN" sz="2400" dirty="0">
                <a:solidFill>
                  <a:srgbClr val="002060"/>
                </a:solidFill>
                <a:latin typeface="Arial" panose="020B0604020202020204" pitchFamily="34" charset="0"/>
                <a:cs typeface="Arial" panose="020B0604020202020204" pitchFamily="34" charset="0"/>
              </a:rPr>
              <a:t>chú trọng các biện pháp nhằm tạo điều kiện thuận lợi và khuyến khích, tạo động lực cho </a:t>
            </a:r>
            <a:r>
              <a:rPr lang="en-US" sz="2400" dirty="0">
                <a:solidFill>
                  <a:srgbClr val="002060"/>
                </a:solidFill>
                <a:latin typeface="Arial" panose="020B0604020202020204" pitchFamily="34" charset="0"/>
                <a:cs typeface="Arial" panose="020B0604020202020204" pitchFamily="34" charset="0"/>
              </a:rPr>
              <a:t>GV</a:t>
            </a:r>
            <a:r>
              <a:rPr lang="vi-VN" sz="2400" dirty="0">
                <a:solidFill>
                  <a:srgbClr val="002060"/>
                </a:solidFill>
                <a:latin typeface="Arial" panose="020B0604020202020204" pitchFamily="34" charset="0"/>
                <a:cs typeface="Arial" panose="020B0604020202020204" pitchFamily="34" charset="0"/>
              </a:rPr>
              <a:t> tích cực, chủ động, sáng tạo trong việc thực hiện KHGD. </a:t>
            </a:r>
            <a:endParaRPr lang="en-US" sz="2400" dirty="0">
              <a:solidFill>
                <a:srgbClr val="002060"/>
              </a:solidFill>
              <a:latin typeface="Arial" panose="020B0604020202020204" pitchFamily="34" charset="0"/>
              <a:cs typeface="Arial" panose="020B0604020202020204" pitchFamily="34" charset="0"/>
            </a:endParaRPr>
          </a:p>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a:t>
            </a:r>
            <a:r>
              <a:rPr lang="vi-VN" sz="2400" dirty="0">
                <a:solidFill>
                  <a:srgbClr val="002060"/>
                </a:solidFill>
                <a:latin typeface="Arial" panose="020B0604020202020204" pitchFamily="34" charset="0"/>
                <a:cs typeface="Arial" panose="020B0604020202020204" pitchFamily="34" charset="0"/>
              </a:rPr>
              <a:t>Các hoạt động chỉ đạo, kiểm tra, thanh tra của cấp trên phải dựa trên </a:t>
            </a:r>
            <a:r>
              <a:rPr lang="en-US" sz="2400" dirty="0">
                <a:solidFill>
                  <a:srgbClr val="002060"/>
                </a:solidFill>
                <a:latin typeface="Arial" panose="020B0604020202020204" pitchFamily="34" charset="0"/>
                <a:cs typeface="Arial" panose="020B0604020202020204" pitchFamily="34" charset="0"/>
              </a:rPr>
              <a:t>KHGD</a:t>
            </a:r>
            <a:r>
              <a:rPr lang="vi-VN" sz="2400" dirty="0">
                <a:solidFill>
                  <a:srgbClr val="002060"/>
                </a:solidFill>
                <a:latin typeface="Arial" panose="020B0604020202020204" pitchFamily="34" charset="0"/>
                <a:cs typeface="Arial" panose="020B0604020202020204" pitchFamily="34" charset="0"/>
              </a:rPr>
              <a:t> của nhà trường;</a:t>
            </a:r>
            <a:r>
              <a:rPr lang="en-US" sz="2400" dirty="0">
                <a:solidFill>
                  <a:srgbClr val="002060"/>
                </a:solidFill>
                <a:latin typeface="Arial" panose="020B0604020202020204" pitchFamily="34" charset="0"/>
                <a:cs typeface="Arial" panose="020B0604020202020204" pitchFamily="34" charset="0"/>
              </a:rPr>
              <a:t> </a:t>
            </a:r>
            <a:endParaRPr lang="vi-VN" sz="2400" dirty="0">
              <a:solidFill>
                <a:srgbClr val="002060"/>
              </a:solidFill>
              <a:latin typeface="Arial" panose="020B0604020202020204" pitchFamily="34" charset="0"/>
              <a:cs typeface="Arial" panose="020B0604020202020204" pitchFamily="34" charset="0"/>
            </a:endParaRPr>
          </a:p>
        </p:txBody>
      </p:sp>
      <p:sp>
        <p:nvSpPr>
          <p:cNvPr id="5" name="Rectangle 4"/>
          <p:cNvSpPr/>
          <p:nvPr/>
        </p:nvSpPr>
        <p:spPr>
          <a:xfrm>
            <a:off x="304800" y="344488"/>
            <a:ext cx="8610600" cy="561975"/>
          </a:xfrm>
          <a:prstGeom prst="rect">
            <a:avLst/>
          </a:prstGeom>
        </p:spPr>
        <p:txBody>
          <a:bodyPr>
            <a:spAutoFit/>
          </a:bodyPr>
          <a:lstStyle/>
          <a:p>
            <a:pPr algn="ctr" fontAlgn="auto">
              <a:lnSpc>
                <a:spcPct val="120000"/>
              </a:lnSpc>
              <a:spcBef>
                <a:spcPts val="600"/>
              </a:spcBef>
              <a:spcAft>
                <a:spcPts val="0"/>
              </a:spcAft>
              <a:defRPr/>
            </a:pPr>
            <a:r>
              <a:rPr lang="vi-VN" sz="2800" b="1" spc="-180" dirty="0">
                <a:solidFill>
                  <a:srgbClr val="800000"/>
                </a:solidFill>
                <a:latin typeface="Arial" panose="020B0604020202020204" pitchFamily="34" charset="0"/>
                <a:cs typeface="Arial" panose="020B0604020202020204" pitchFamily="34" charset="0"/>
              </a:rPr>
              <a:t>4. Tăng cường chỉ đạo, quản lý hoạt động </a:t>
            </a:r>
            <a:r>
              <a:rPr lang="en-US" sz="2800" b="1" spc="-180" dirty="0">
                <a:solidFill>
                  <a:srgbClr val="800000"/>
                </a:solidFill>
                <a:latin typeface="Arial" panose="020B0604020202020204" pitchFamily="34" charset="0"/>
                <a:cs typeface="Arial" panose="020B0604020202020204" pitchFamily="34" charset="0"/>
              </a:rPr>
              <a:t>DH, GD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checkerboard(across)">
                                      <p:cBhvr>
                                        <p:cTn id="7" dur="500"/>
                                        <p:tgtEl>
                                          <p:spTgt spid="83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3970">
                                            <p:txEl>
                                              <p:pRg st="1" end="1"/>
                                            </p:txEl>
                                          </p:spTgt>
                                        </p:tgtEl>
                                        <p:attrNameLst>
                                          <p:attrName>style.visibility</p:attrName>
                                        </p:attrNameLst>
                                      </p:cBhvr>
                                      <p:to>
                                        <p:strVal val="visible"/>
                                      </p:to>
                                    </p:set>
                                    <p:animEffect transition="in" filter="checkerboard(across)">
                                      <p:cBhvr>
                                        <p:cTn id="12" dur="500"/>
                                        <p:tgtEl>
                                          <p:spTgt spid="83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3970">
                                            <p:txEl>
                                              <p:pRg st="2" end="2"/>
                                            </p:txEl>
                                          </p:spTgt>
                                        </p:tgtEl>
                                        <p:attrNameLst>
                                          <p:attrName>style.visibility</p:attrName>
                                        </p:attrNameLst>
                                      </p:cBhvr>
                                      <p:to>
                                        <p:strVal val="visible"/>
                                      </p:to>
                                    </p:set>
                                    <p:animEffect transition="in" filter="checkerboard(across)">
                                      <p:cBhvr>
                                        <p:cTn id="17" dur="500"/>
                                        <p:tgtEl>
                                          <p:spTgt spid="839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3970">
                                            <p:txEl>
                                              <p:pRg st="3" end="3"/>
                                            </p:txEl>
                                          </p:spTgt>
                                        </p:tgtEl>
                                        <p:attrNameLst>
                                          <p:attrName>style.visibility</p:attrName>
                                        </p:attrNameLst>
                                      </p:cBhvr>
                                      <p:to>
                                        <p:strVal val="visible"/>
                                      </p:to>
                                    </p:set>
                                    <p:animEffect transition="in" filter="checkerboard(across)">
                                      <p:cBhvr>
                                        <p:cTn id="22" dur="500"/>
                                        <p:tgtEl>
                                          <p:spTgt spid="8397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3970">
                                            <p:txEl>
                                              <p:pRg st="4" end="4"/>
                                            </p:txEl>
                                          </p:spTgt>
                                        </p:tgtEl>
                                        <p:attrNameLst>
                                          <p:attrName>style.visibility</p:attrName>
                                        </p:attrNameLst>
                                      </p:cBhvr>
                                      <p:to>
                                        <p:strVal val="visible"/>
                                      </p:to>
                                    </p:set>
                                    <p:animEffect transition="in" filter="checkerboard(across)">
                                      <p:cBhvr>
                                        <p:cTn id="27" dur="500"/>
                                        <p:tgtEl>
                                          <p:spTgt spid="8397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83970">
                                            <p:txEl>
                                              <p:pRg st="5" end="5"/>
                                            </p:txEl>
                                          </p:spTgt>
                                        </p:tgtEl>
                                        <p:attrNameLst>
                                          <p:attrName>style.visibility</p:attrName>
                                        </p:attrNameLst>
                                      </p:cBhvr>
                                      <p:to>
                                        <p:strVal val="visible"/>
                                      </p:to>
                                    </p:set>
                                    <p:animEffect transition="in" filter="checkerboard(across)">
                                      <p:cBhvr>
                                        <p:cTn id="32" dur="500"/>
                                        <p:tgtEl>
                                          <p:spTgt spid="839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381000" y="811213"/>
            <a:ext cx="8382000" cy="5881687"/>
          </a:xfrm>
          <a:prstGeom prst="rect">
            <a:avLst/>
          </a:prstGeom>
          <a:noFill/>
          <a:ln w="9525">
            <a:noFill/>
            <a:miter lim="800000"/>
            <a:headEnd/>
            <a:tailEnd/>
          </a:ln>
        </p:spPr>
        <p:txBody>
          <a:bodyPr anchor="ctr">
            <a:spAutoFit/>
          </a:bodyPr>
          <a:lstStyle/>
          <a:p>
            <a:pPr algn="just">
              <a:lnSpc>
                <a:spcPct val="110000"/>
              </a:lnSpc>
              <a:spcBef>
                <a:spcPts val="600"/>
              </a:spcBef>
            </a:pPr>
            <a:r>
              <a:rPr lang="en-US" sz="2200">
                <a:solidFill>
                  <a:srgbClr val="002060"/>
                </a:solidFill>
              </a:rPr>
              <a:t>     </a:t>
            </a:r>
            <a:r>
              <a:rPr lang="vi-VN" sz="2200">
                <a:solidFill>
                  <a:srgbClr val="002060"/>
                </a:solidFill>
              </a:rPr>
              <a:t>b) Tập trung đổi mới </a:t>
            </a:r>
            <a:r>
              <a:rPr lang="en-US" sz="2200">
                <a:solidFill>
                  <a:srgbClr val="002060"/>
                </a:solidFill>
              </a:rPr>
              <a:t>SHCM</a:t>
            </a:r>
            <a:r>
              <a:rPr lang="vi-VN" sz="2200">
                <a:solidFill>
                  <a:srgbClr val="002060"/>
                </a:solidFill>
              </a:rPr>
              <a:t> của tổ/nhóm chuyên môn dựa trên </a:t>
            </a:r>
            <a:r>
              <a:rPr lang="en-US" sz="2200">
                <a:solidFill>
                  <a:srgbClr val="002060"/>
                </a:solidFill>
              </a:rPr>
              <a:t>NCBH</a:t>
            </a:r>
            <a:r>
              <a:rPr lang="vi-VN" sz="2200">
                <a:solidFill>
                  <a:srgbClr val="002060"/>
                </a:solidFill>
              </a:rPr>
              <a:t>. Tăng cường các hoạt động dự giờ, rút kinh nghiệm để hoàn thiện từng bước cấu trúc nội dung, </a:t>
            </a:r>
            <a:r>
              <a:rPr lang="en-US" sz="2200">
                <a:solidFill>
                  <a:srgbClr val="002060"/>
                </a:solidFill>
              </a:rPr>
              <a:t>KHDH</a:t>
            </a:r>
            <a:r>
              <a:rPr lang="vi-VN" sz="2200">
                <a:solidFill>
                  <a:srgbClr val="002060"/>
                </a:solidFill>
              </a:rPr>
              <a:t> các môn học, </a:t>
            </a:r>
            <a:r>
              <a:rPr lang="en-US" sz="2200">
                <a:solidFill>
                  <a:srgbClr val="002060"/>
                </a:solidFill>
              </a:rPr>
              <a:t>HĐGD</a:t>
            </a:r>
            <a:r>
              <a:rPr lang="vi-VN" sz="2200">
                <a:solidFill>
                  <a:srgbClr val="002060"/>
                </a:solidFill>
              </a:rPr>
              <a:t>; </a:t>
            </a:r>
            <a:r>
              <a:rPr lang="en-US" sz="2200">
                <a:solidFill>
                  <a:srgbClr val="002060"/>
                </a:solidFill>
              </a:rPr>
              <a:t>PP</a:t>
            </a:r>
            <a:r>
              <a:rPr lang="vi-VN" sz="2200">
                <a:solidFill>
                  <a:srgbClr val="002060"/>
                </a:solidFill>
              </a:rPr>
              <a:t>, </a:t>
            </a:r>
            <a:r>
              <a:rPr lang="en-US" sz="2200">
                <a:solidFill>
                  <a:srgbClr val="002060"/>
                </a:solidFill>
              </a:rPr>
              <a:t>HT</a:t>
            </a:r>
            <a:r>
              <a:rPr lang="vi-VN" sz="2200">
                <a:solidFill>
                  <a:srgbClr val="002060"/>
                </a:solidFill>
              </a:rPr>
              <a:t> tổ chức </a:t>
            </a:r>
            <a:r>
              <a:rPr lang="en-US" sz="2200">
                <a:solidFill>
                  <a:srgbClr val="002060"/>
                </a:solidFill>
              </a:rPr>
              <a:t>DH </a:t>
            </a:r>
            <a:r>
              <a:rPr lang="vi-VN" sz="2200">
                <a:solidFill>
                  <a:srgbClr val="002060"/>
                </a:solidFill>
              </a:rPr>
              <a:t>và </a:t>
            </a:r>
            <a:r>
              <a:rPr lang="en-US" sz="2200">
                <a:solidFill>
                  <a:srgbClr val="002060"/>
                </a:solidFill>
              </a:rPr>
              <a:t>KT, ĐG </a:t>
            </a:r>
            <a:r>
              <a:rPr lang="vi-VN" sz="2200">
                <a:solidFill>
                  <a:srgbClr val="002060"/>
                </a:solidFill>
              </a:rPr>
              <a:t>kết quả </a:t>
            </a:r>
            <a:r>
              <a:rPr lang="en-US" sz="2200">
                <a:solidFill>
                  <a:srgbClr val="002060"/>
                </a:solidFill>
              </a:rPr>
              <a:t>HT</a:t>
            </a:r>
            <a:r>
              <a:rPr lang="vi-VN" sz="2200">
                <a:solidFill>
                  <a:srgbClr val="002060"/>
                </a:solidFill>
              </a:rPr>
              <a:t>, rèn luyện của </a:t>
            </a:r>
            <a:r>
              <a:rPr lang="en-US" sz="2200">
                <a:solidFill>
                  <a:srgbClr val="002060"/>
                </a:solidFill>
              </a:rPr>
              <a:t>HS </a:t>
            </a:r>
            <a:r>
              <a:rPr lang="vi-VN" sz="2200">
                <a:solidFill>
                  <a:srgbClr val="002060"/>
                </a:solidFill>
              </a:rPr>
              <a:t>theo định hướng phát triển năng lực, phẩm chất. </a:t>
            </a:r>
            <a:endParaRPr lang="en-US" sz="2200">
              <a:solidFill>
                <a:srgbClr val="002060"/>
              </a:solidFill>
            </a:endParaRPr>
          </a:p>
          <a:p>
            <a:pPr algn="just">
              <a:lnSpc>
                <a:spcPct val="110000"/>
              </a:lnSpc>
              <a:spcBef>
                <a:spcPts val="600"/>
              </a:spcBef>
            </a:pPr>
            <a:r>
              <a:rPr lang="en-US" sz="2200">
                <a:solidFill>
                  <a:srgbClr val="002060"/>
                </a:solidFill>
              </a:rPr>
              <a:t>     </a:t>
            </a:r>
            <a:r>
              <a:rPr lang="vi-VN" sz="2200">
                <a:solidFill>
                  <a:srgbClr val="002060"/>
                </a:solidFill>
              </a:rPr>
              <a:t>Tăng cường trao đổi, chia sẻ kinh nghiệm về xây dựng </a:t>
            </a:r>
            <a:r>
              <a:rPr lang="en-US" sz="2200">
                <a:solidFill>
                  <a:srgbClr val="002060"/>
                </a:solidFill>
              </a:rPr>
              <a:t>KHGD</a:t>
            </a:r>
            <a:r>
              <a:rPr lang="vi-VN" sz="2200">
                <a:solidFill>
                  <a:srgbClr val="002060"/>
                </a:solidFill>
              </a:rPr>
              <a:t> của nhà trường thông qua hội nghị, hội thảo, học tập, giao lưu. Tăng cường tổ chức và quản lý hoạt động chuyên môn trên mạng "Trường học kết nối";</a:t>
            </a:r>
            <a:endParaRPr lang="en-US" sz="2200">
              <a:solidFill>
                <a:srgbClr val="002060"/>
              </a:solidFill>
            </a:endParaRPr>
          </a:p>
          <a:p>
            <a:pPr algn="just">
              <a:lnSpc>
                <a:spcPct val="110000"/>
              </a:lnSpc>
              <a:spcBef>
                <a:spcPts val="600"/>
              </a:spcBef>
            </a:pPr>
            <a:r>
              <a:rPr lang="en-US" sz="2200">
                <a:solidFill>
                  <a:srgbClr val="002060"/>
                </a:solidFill>
              </a:rPr>
              <a:t>     </a:t>
            </a:r>
            <a:r>
              <a:rPr lang="vi-VN" sz="2200">
                <a:solidFill>
                  <a:srgbClr val="002060"/>
                </a:solidFill>
              </a:rPr>
              <a:t>c) Tăng cường công tác </a:t>
            </a:r>
            <a:r>
              <a:rPr lang="en-US" sz="2200">
                <a:solidFill>
                  <a:srgbClr val="002060"/>
                </a:solidFill>
              </a:rPr>
              <a:t>TTr</a:t>
            </a:r>
            <a:r>
              <a:rPr lang="vi-VN" sz="2200">
                <a:solidFill>
                  <a:srgbClr val="002060"/>
                </a:solidFill>
              </a:rPr>
              <a:t>, </a:t>
            </a:r>
            <a:r>
              <a:rPr lang="en-US" sz="2200">
                <a:solidFill>
                  <a:srgbClr val="002060"/>
                </a:solidFill>
              </a:rPr>
              <a:t>KT</a:t>
            </a:r>
            <a:r>
              <a:rPr lang="vi-VN" sz="2200">
                <a:solidFill>
                  <a:srgbClr val="002060"/>
                </a:solidFill>
              </a:rPr>
              <a:t> việc thực hiện đầy đủ, nghiêm túc quản lý hoạt động </a:t>
            </a:r>
            <a:r>
              <a:rPr lang="en-US" sz="2200">
                <a:solidFill>
                  <a:srgbClr val="002060"/>
                </a:solidFill>
              </a:rPr>
              <a:t>DH/GD</a:t>
            </a:r>
            <a:r>
              <a:rPr lang="vi-VN" sz="2200">
                <a:solidFill>
                  <a:srgbClr val="002060"/>
                </a:solidFill>
              </a:rPr>
              <a:t> của các nhà trường theo quy định hiện hành; có hình thức biểu dương, khen thưởng đối với những tập thể, cá nhân thực hiện tốt, xử lý nghiêm những tập thể, cá nhân làm sai các quy định về thực hiện </a:t>
            </a:r>
            <a:r>
              <a:rPr lang="en-US" sz="2200">
                <a:solidFill>
                  <a:srgbClr val="002060"/>
                </a:solidFill>
              </a:rPr>
              <a:t>CT</a:t>
            </a:r>
            <a:r>
              <a:rPr lang="vi-VN" sz="2200">
                <a:solidFill>
                  <a:srgbClr val="002060"/>
                </a:solidFill>
              </a:rPr>
              <a:t>; </a:t>
            </a:r>
            <a:r>
              <a:rPr lang="en-US" sz="2200">
                <a:solidFill>
                  <a:srgbClr val="002060"/>
                </a:solidFill>
              </a:rPr>
              <a:t>DT-HT</a:t>
            </a:r>
            <a:r>
              <a:rPr lang="vi-VN" sz="2200">
                <a:solidFill>
                  <a:srgbClr val="002060"/>
                </a:solidFill>
              </a:rPr>
              <a:t>; </a:t>
            </a:r>
            <a:r>
              <a:rPr lang="en-US" sz="2200">
                <a:solidFill>
                  <a:srgbClr val="002060"/>
                </a:solidFill>
              </a:rPr>
              <a:t>KTĐG</a:t>
            </a:r>
            <a:r>
              <a:rPr lang="vi-VN" sz="2200">
                <a:solidFill>
                  <a:srgbClr val="002060"/>
                </a:solidFill>
              </a:rPr>
              <a:t>.</a:t>
            </a:r>
            <a:endParaRPr lang="en-US" sz="2200">
              <a:solidFill>
                <a:srgbClr val="002060"/>
              </a:solidFill>
            </a:endParaRPr>
          </a:p>
          <a:p>
            <a:pPr algn="just">
              <a:lnSpc>
                <a:spcPct val="110000"/>
              </a:lnSpc>
              <a:spcBef>
                <a:spcPts val="600"/>
              </a:spcBef>
            </a:pPr>
            <a:r>
              <a:rPr lang="en-US" sz="2200">
                <a:solidFill>
                  <a:srgbClr val="002060"/>
                </a:solidFill>
              </a:rPr>
              <a:t>    d) Hồ sơ sổ sách</a:t>
            </a:r>
            <a:endParaRPr lang="vi-VN" sz="2200">
              <a:solidFill>
                <a:srgbClr val="002060"/>
              </a:solidFill>
            </a:endParaRPr>
          </a:p>
        </p:txBody>
      </p:sp>
      <p:sp>
        <p:nvSpPr>
          <p:cNvPr id="4" name="Rectangle 3"/>
          <p:cNvSpPr/>
          <p:nvPr/>
        </p:nvSpPr>
        <p:spPr>
          <a:xfrm>
            <a:off x="304800" y="228600"/>
            <a:ext cx="8610600" cy="561975"/>
          </a:xfrm>
          <a:prstGeom prst="rect">
            <a:avLst/>
          </a:prstGeom>
        </p:spPr>
        <p:txBody>
          <a:bodyPr>
            <a:spAutoFit/>
          </a:bodyPr>
          <a:lstStyle/>
          <a:p>
            <a:pPr algn="ctr" fontAlgn="auto">
              <a:lnSpc>
                <a:spcPct val="120000"/>
              </a:lnSpc>
              <a:spcBef>
                <a:spcPts val="600"/>
              </a:spcBef>
              <a:spcAft>
                <a:spcPts val="0"/>
              </a:spcAft>
              <a:defRPr/>
            </a:pPr>
            <a:r>
              <a:rPr lang="vi-VN" sz="2800" b="1" spc="-180" dirty="0">
                <a:solidFill>
                  <a:srgbClr val="800000"/>
                </a:solidFill>
                <a:latin typeface="Arial" panose="020B0604020202020204" pitchFamily="34" charset="0"/>
                <a:cs typeface="Arial" panose="020B0604020202020204" pitchFamily="34" charset="0"/>
              </a:rPr>
              <a:t>4. Tăng cường chỉ đạo, quản lý hoạt động </a:t>
            </a:r>
            <a:r>
              <a:rPr lang="en-US" sz="2800" b="1" spc="-180" dirty="0">
                <a:solidFill>
                  <a:srgbClr val="800000"/>
                </a:solidFill>
                <a:latin typeface="Arial" panose="020B0604020202020204" pitchFamily="34" charset="0"/>
                <a:cs typeface="Arial" panose="020B0604020202020204" pitchFamily="34" charset="0"/>
              </a:rPr>
              <a:t>DH, GD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checkerboard(across)">
                                      <p:cBhvr>
                                        <p:cTn id="7" dur="500"/>
                                        <p:tgtEl>
                                          <p:spTgt spid="83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3970">
                                            <p:txEl>
                                              <p:pRg st="1" end="1"/>
                                            </p:txEl>
                                          </p:spTgt>
                                        </p:tgtEl>
                                        <p:attrNameLst>
                                          <p:attrName>style.visibility</p:attrName>
                                        </p:attrNameLst>
                                      </p:cBhvr>
                                      <p:to>
                                        <p:strVal val="visible"/>
                                      </p:to>
                                    </p:set>
                                    <p:animEffect transition="in" filter="checkerboard(across)">
                                      <p:cBhvr>
                                        <p:cTn id="12" dur="500"/>
                                        <p:tgtEl>
                                          <p:spTgt spid="83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3970">
                                            <p:txEl>
                                              <p:pRg st="2" end="2"/>
                                            </p:txEl>
                                          </p:spTgt>
                                        </p:tgtEl>
                                        <p:attrNameLst>
                                          <p:attrName>style.visibility</p:attrName>
                                        </p:attrNameLst>
                                      </p:cBhvr>
                                      <p:to>
                                        <p:strVal val="visible"/>
                                      </p:to>
                                    </p:set>
                                    <p:animEffect transition="in" filter="checkerboard(across)">
                                      <p:cBhvr>
                                        <p:cTn id="17" dur="500"/>
                                        <p:tgtEl>
                                          <p:spTgt spid="839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3970">
                                            <p:txEl>
                                              <p:pRg st="3" end="3"/>
                                            </p:txEl>
                                          </p:spTgt>
                                        </p:tgtEl>
                                        <p:attrNameLst>
                                          <p:attrName>style.visibility</p:attrName>
                                        </p:attrNameLst>
                                      </p:cBhvr>
                                      <p:to>
                                        <p:strVal val="visible"/>
                                      </p:to>
                                    </p:set>
                                    <p:animEffect transition="in" filter="checkerboard(across)">
                                      <p:cBhvr>
                                        <p:cTn id="22" dur="500"/>
                                        <p:tgtEl>
                                          <p:spTgt spid="839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1"/>
          <p:cNvSpPr txBox="1">
            <a:spLocks noChangeArrowheads="1"/>
          </p:cNvSpPr>
          <p:nvPr/>
        </p:nvSpPr>
        <p:spPr bwMode="auto">
          <a:xfrm>
            <a:off x="914400" y="152400"/>
            <a:ext cx="7620000" cy="461963"/>
          </a:xfrm>
          <a:prstGeom prst="rect">
            <a:avLst/>
          </a:prstGeom>
          <a:noFill/>
          <a:ln w="9525">
            <a:noFill/>
            <a:miter lim="800000"/>
            <a:headEnd/>
            <a:tailEnd/>
          </a:ln>
        </p:spPr>
        <p:txBody>
          <a:bodyPr>
            <a:spAutoFit/>
          </a:bodyPr>
          <a:lstStyle/>
          <a:p>
            <a:pPr algn="ctr"/>
            <a:r>
              <a:rPr lang="en-US" sz="2400" b="1">
                <a:solidFill>
                  <a:srgbClr val="8E0000"/>
                </a:solidFill>
              </a:rPr>
              <a:t>Câu hỏi thảo luận</a:t>
            </a:r>
          </a:p>
        </p:txBody>
      </p:sp>
      <p:sp>
        <p:nvSpPr>
          <p:cNvPr id="3073" name="Rectangle 1"/>
          <p:cNvSpPr>
            <a:spLocks noChangeArrowheads="1"/>
          </p:cNvSpPr>
          <p:nvPr/>
        </p:nvSpPr>
        <p:spPr bwMode="auto">
          <a:xfrm>
            <a:off x="381000" y="762000"/>
            <a:ext cx="8382000" cy="5724525"/>
          </a:xfrm>
          <a:prstGeom prst="rect">
            <a:avLst/>
          </a:prstGeom>
          <a:noFill/>
          <a:ln w="9525">
            <a:noFill/>
            <a:miter lim="800000"/>
            <a:headEnd/>
            <a:tailEnd/>
          </a:ln>
          <a:effectLst/>
        </p:spPr>
        <p:txBody>
          <a:bodyPr anchor="ctr">
            <a:spAutoFit/>
          </a:bodyPr>
          <a:lstStyle/>
          <a:p>
            <a:pPr algn="just">
              <a:spcBef>
                <a:spcPts val="1200"/>
              </a:spcBef>
            </a:pPr>
            <a:r>
              <a:rPr lang="vi-VN" sz="2400">
                <a:solidFill>
                  <a:srgbClr val="002060"/>
                </a:solidFill>
              </a:rPr>
              <a:t>1. Thế nào là </a:t>
            </a:r>
            <a:r>
              <a:rPr lang="en-US" sz="2400">
                <a:solidFill>
                  <a:srgbClr val="002060"/>
                </a:solidFill>
              </a:rPr>
              <a:t>KHGD </a:t>
            </a:r>
            <a:r>
              <a:rPr lang="vi-VN" sz="2400">
                <a:solidFill>
                  <a:srgbClr val="002060"/>
                </a:solidFill>
              </a:rPr>
              <a:t>nhà trường? </a:t>
            </a:r>
            <a:r>
              <a:rPr lang="en-US" sz="2400">
                <a:solidFill>
                  <a:srgbClr val="002060"/>
                </a:solidFill>
              </a:rPr>
              <a:t>Việc t</a:t>
            </a:r>
            <a:r>
              <a:rPr lang="vi-VN" sz="2400">
                <a:solidFill>
                  <a:srgbClr val="002060"/>
                </a:solidFill>
              </a:rPr>
              <a:t>hực hiện việc phân cấp quản lý, tăng quyền chủ động của các </a:t>
            </a:r>
            <a:r>
              <a:rPr lang="en-US" sz="2400">
                <a:solidFill>
                  <a:srgbClr val="002060"/>
                </a:solidFill>
              </a:rPr>
              <a:t>trường THPT </a:t>
            </a:r>
            <a:r>
              <a:rPr lang="vi-VN" sz="2400">
                <a:solidFill>
                  <a:srgbClr val="002060"/>
                </a:solidFill>
              </a:rPr>
              <a:t>trong việc thực hiện </a:t>
            </a:r>
            <a:r>
              <a:rPr lang="en-US" sz="2400">
                <a:solidFill>
                  <a:srgbClr val="002060"/>
                </a:solidFill>
              </a:rPr>
              <a:t>CTGD</a:t>
            </a:r>
            <a:r>
              <a:rPr lang="vi-VN" sz="2400">
                <a:solidFill>
                  <a:srgbClr val="002060"/>
                </a:solidFill>
              </a:rPr>
              <a:t>, xây dựng và thực hiện </a:t>
            </a:r>
            <a:r>
              <a:rPr lang="en-US" sz="2400">
                <a:solidFill>
                  <a:srgbClr val="002060"/>
                </a:solidFill>
              </a:rPr>
              <a:t>KHGD </a:t>
            </a:r>
            <a:r>
              <a:rPr lang="vi-VN" sz="2400">
                <a:solidFill>
                  <a:srgbClr val="002060"/>
                </a:solidFill>
              </a:rPr>
              <a:t>có những thuận lợi và khó khăn gì? Giải pháp khắc phục khó khăn?</a:t>
            </a:r>
            <a:endParaRPr lang="en-US" sz="2400">
              <a:solidFill>
                <a:srgbClr val="002060"/>
              </a:solidFill>
            </a:endParaRPr>
          </a:p>
          <a:p>
            <a:pPr algn="just" eaLnBrk="0" hangingPunct="0">
              <a:spcBef>
                <a:spcPts val="1200"/>
              </a:spcBef>
            </a:pPr>
            <a:r>
              <a:rPr lang="vi-VN" sz="2400">
                <a:solidFill>
                  <a:srgbClr val="002060"/>
                </a:solidFill>
              </a:rPr>
              <a:t>2. Hoạt động đổi mới </a:t>
            </a:r>
            <a:r>
              <a:rPr lang="en-US" sz="2400">
                <a:solidFill>
                  <a:srgbClr val="002060"/>
                </a:solidFill>
              </a:rPr>
              <a:t>HTDH</a:t>
            </a:r>
            <a:r>
              <a:rPr lang="vi-VN" sz="2400">
                <a:solidFill>
                  <a:srgbClr val="002060"/>
                </a:solidFill>
              </a:rPr>
              <a:t>, </a:t>
            </a:r>
            <a:r>
              <a:rPr lang="en-US" sz="2400">
                <a:solidFill>
                  <a:srgbClr val="002060"/>
                </a:solidFill>
              </a:rPr>
              <a:t>PPDH </a:t>
            </a:r>
            <a:r>
              <a:rPr lang="vi-VN" sz="2400">
                <a:solidFill>
                  <a:srgbClr val="002060"/>
                </a:solidFill>
              </a:rPr>
              <a:t>và </a:t>
            </a:r>
            <a:r>
              <a:rPr lang="en-US" sz="2400">
                <a:solidFill>
                  <a:srgbClr val="002060"/>
                </a:solidFill>
              </a:rPr>
              <a:t>KTĐG</a:t>
            </a:r>
            <a:r>
              <a:rPr lang="vi-VN" sz="2400">
                <a:solidFill>
                  <a:srgbClr val="002060"/>
                </a:solidFill>
              </a:rPr>
              <a:t> trong trường </a:t>
            </a:r>
            <a:r>
              <a:rPr lang="en-US" sz="2400">
                <a:solidFill>
                  <a:srgbClr val="002060"/>
                </a:solidFill>
              </a:rPr>
              <a:t>THPT </a:t>
            </a:r>
            <a:r>
              <a:rPr lang="vi-VN" sz="2400">
                <a:solidFill>
                  <a:srgbClr val="002060"/>
                </a:solidFill>
              </a:rPr>
              <a:t>hiện nay đang có thuận lợi và khó khăn gì? Việc quản lí hoạt động đổi mới </a:t>
            </a:r>
            <a:r>
              <a:rPr lang="en-US" sz="2400">
                <a:solidFill>
                  <a:srgbClr val="002060"/>
                </a:solidFill>
              </a:rPr>
              <a:t>PPDH, HTDH, KTĐG </a:t>
            </a:r>
            <a:r>
              <a:rPr lang="vi-VN" sz="2400">
                <a:solidFill>
                  <a:srgbClr val="002060"/>
                </a:solidFill>
              </a:rPr>
              <a:t>cần được thực hiện như thế nào để đạt hiệu quả thiết thực?</a:t>
            </a:r>
            <a:endParaRPr lang="en-US" sz="2400">
              <a:solidFill>
                <a:srgbClr val="002060"/>
              </a:solidFill>
            </a:endParaRPr>
          </a:p>
          <a:p>
            <a:pPr algn="just" eaLnBrk="0" hangingPunct="0">
              <a:spcBef>
                <a:spcPts val="1200"/>
              </a:spcBef>
            </a:pPr>
            <a:r>
              <a:rPr lang="vi-VN" sz="2400">
                <a:solidFill>
                  <a:srgbClr val="002060"/>
                </a:solidFill>
              </a:rPr>
              <a:t>3. Việc tổ chức các </a:t>
            </a:r>
            <a:r>
              <a:rPr lang="en-US" sz="2400">
                <a:solidFill>
                  <a:srgbClr val="002060"/>
                </a:solidFill>
              </a:rPr>
              <a:t>HĐGD</a:t>
            </a:r>
            <a:r>
              <a:rPr lang="vi-VN" sz="2400">
                <a:solidFill>
                  <a:srgbClr val="002060"/>
                </a:solidFill>
              </a:rPr>
              <a:t> hiện nay trong trường </a:t>
            </a:r>
            <a:r>
              <a:rPr lang="en-US" sz="2400">
                <a:solidFill>
                  <a:srgbClr val="002060"/>
                </a:solidFill>
              </a:rPr>
              <a:t>THPT t</a:t>
            </a:r>
            <a:r>
              <a:rPr lang="vi-VN" sz="2400">
                <a:solidFill>
                  <a:srgbClr val="002060"/>
                </a:solidFill>
              </a:rPr>
              <a:t>heo hướng trải nghiệm sáng tạo của học sinh có những thuận lợi, khó khăn gì? Đề xuất các biện pháp để tổ chức thực hiện các hoạt động này có hiệu quả?</a:t>
            </a:r>
            <a:endParaRPr lang="en-US" sz="2400">
              <a:solidFill>
                <a:srgbClr val="002060"/>
              </a:solidFill>
            </a:endParaRPr>
          </a:p>
          <a:p>
            <a:pPr algn="just" eaLnBrk="0" hangingPunct="0">
              <a:spcBef>
                <a:spcPts val="1200"/>
              </a:spcBef>
            </a:pPr>
            <a:r>
              <a:rPr lang="vi-VN" sz="2400">
                <a:solidFill>
                  <a:srgbClr val="002060"/>
                </a:solidFill>
              </a:rPr>
              <a:t>4. Sinh hoạt chuyên môn dựa trên </a:t>
            </a:r>
            <a:r>
              <a:rPr lang="en-US" sz="2400">
                <a:solidFill>
                  <a:srgbClr val="002060"/>
                </a:solidFill>
              </a:rPr>
              <a:t>NCBH</a:t>
            </a:r>
            <a:r>
              <a:rPr lang="vi-VN" sz="2400">
                <a:solidFill>
                  <a:srgbClr val="002060"/>
                </a:solidFill>
              </a:rPr>
              <a:t>, dự giờ phân tích bài học khác gì dự giờ trước đây?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p:txBody>
          <a:bodyPr/>
          <a:lstStyle/>
          <a:p>
            <a:endParaRPr lang="vi-VN" altLang="en-US" smtClean="0">
              <a:latin typeface="Lucida Sans Unicode" pitchFamily="34" charset="0"/>
            </a:endParaRPr>
          </a:p>
        </p:txBody>
      </p:sp>
      <p:pic>
        <p:nvPicPr>
          <p:cNvPr id="46082" name="Picture 7" descr="1"/>
          <p:cNvPicPr>
            <a:picLocks noChangeAspect="1" noChangeArrowheads="1"/>
          </p:cNvPicPr>
          <p:nvPr/>
        </p:nvPicPr>
        <p:blipFill>
          <a:blip r:embed="rId2"/>
          <a:srcRect/>
          <a:stretch>
            <a:fillRect/>
          </a:stretch>
        </p:blipFill>
        <p:spPr bwMode="auto">
          <a:xfrm>
            <a:off x="63500" y="0"/>
            <a:ext cx="9144000" cy="6858000"/>
          </a:xfrm>
          <a:prstGeom prst="rect">
            <a:avLst/>
          </a:prstGeom>
          <a:noFill/>
          <a:ln w="9525">
            <a:noFill/>
            <a:miter lim="800000"/>
            <a:headEnd/>
            <a:tailEnd/>
          </a:ln>
        </p:spPr>
      </p:pic>
      <p:sp>
        <p:nvSpPr>
          <p:cNvPr id="178180" name="Content Placeholder 2"/>
          <p:cNvSpPr>
            <a:spLocks noGrp="1"/>
          </p:cNvSpPr>
          <p:nvPr>
            <p:ph idx="4294967295"/>
          </p:nvPr>
        </p:nvSpPr>
        <p:spPr>
          <a:xfrm>
            <a:off x="1371600" y="1676400"/>
            <a:ext cx="6781800" cy="1371600"/>
          </a:xfrm>
        </p:spPr>
        <p:txBody>
          <a:bodyPr>
            <a:noAutofit/>
          </a:bodyPr>
          <a:lstStyle/>
          <a:p>
            <a:pPr marL="274320" indent="-274320" fontAlgn="auto">
              <a:spcAft>
                <a:spcPts val="0"/>
              </a:spcAft>
              <a:buClr>
                <a:schemeClr val="accent3"/>
              </a:buClr>
              <a:buFont typeface="Wingdings 3" pitchFamily="18" charset="2"/>
              <a:buNone/>
              <a:defRPr/>
            </a:pPr>
            <a:endParaRPr lang="en-US" sz="3600" b="1" dirty="0">
              <a:solidFill>
                <a:srgbClr val="002060"/>
              </a:solidFill>
              <a:effectLst>
                <a:outerShdw blurRad="38100" dist="38100" dir="2700000" algn="tl">
                  <a:srgbClr val="C0C0C0"/>
                </a:outerShdw>
              </a:effectLst>
              <a:latin typeface="Arial" pitchFamily="34" charset="0"/>
              <a:cs typeface="Arial" pitchFamily="34" charset="0"/>
            </a:endParaRPr>
          </a:p>
          <a:p>
            <a:pPr marL="274320" indent="-274320" algn="ctr" fontAlgn="auto">
              <a:spcAft>
                <a:spcPts val="0"/>
              </a:spcAft>
              <a:buClr>
                <a:schemeClr val="accent3"/>
              </a:buClr>
              <a:buFont typeface="Wingdings 3" pitchFamily="18" charset="2"/>
              <a:buNone/>
              <a:defRPr/>
            </a:pPr>
            <a:r>
              <a:rPr lang="en-US" sz="3600" b="1" i="1" dirty="0" err="1">
                <a:solidFill>
                  <a:srgbClr val="002060"/>
                </a:solidFill>
                <a:effectLst>
                  <a:outerShdw blurRad="38100" dist="38100" dir="2700000" algn="tl">
                    <a:srgbClr val="C0C0C0"/>
                  </a:outerShdw>
                </a:effectLst>
                <a:latin typeface="Arial" pitchFamily="34" charset="0"/>
                <a:cs typeface="Arial" pitchFamily="34" charset="0"/>
              </a:rPr>
              <a:t>Trân</a:t>
            </a:r>
            <a:r>
              <a:rPr lang="en-US" sz="3600" b="1" i="1" dirty="0">
                <a:solidFill>
                  <a:srgbClr val="002060"/>
                </a:solidFill>
                <a:effectLst>
                  <a:outerShdw blurRad="38100" dist="38100" dir="2700000" algn="tl">
                    <a:srgbClr val="C0C0C0"/>
                  </a:outerShdw>
                </a:effectLst>
                <a:latin typeface="Arial" pitchFamily="34" charset="0"/>
                <a:cs typeface="Arial" pitchFamily="34" charset="0"/>
              </a:rPr>
              <a:t> </a:t>
            </a:r>
            <a:r>
              <a:rPr lang="en-US" sz="3600" b="1" i="1" dirty="0" err="1">
                <a:solidFill>
                  <a:srgbClr val="002060"/>
                </a:solidFill>
                <a:effectLst>
                  <a:outerShdw blurRad="38100" dist="38100" dir="2700000" algn="tl">
                    <a:srgbClr val="C0C0C0"/>
                  </a:outerShdw>
                </a:effectLst>
                <a:latin typeface="Arial" pitchFamily="34" charset="0"/>
                <a:cs typeface="Arial" pitchFamily="34" charset="0"/>
              </a:rPr>
              <a:t>trọng</a:t>
            </a:r>
            <a:r>
              <a:rPr lang="en-US" sz="3600" b="1" i="1" dirty="0">
                <a:solidFill>
                  <a:srgbClr val="002060"/>
                </a:solidFill>
                <a:effectLst>
                  <a:outerShdw blurRad="38100" dist="38100" dir="2700000" algn="tl">
                    <a:srgbClr val="C0C0C0"/>
                  </a:outerShdw>
                </a:effectLst>
                <a:latin typeface="Arial" pitchFamily="34" charset="0"/>
                <a:cs typeface="Arial" pitchFamily="34" charset="0"/>
              </a:rPr>
              <a:t> </a:t>
            </a:r>
            <a:r>
              <a:rPr lang="en-US" sz="3600" b="1" i="1" dirty="0" err="1">
                <a:solidFill>
                  <a:srgbClr val="002060"/>
                </a:solidFill>
                <a:effectLst>
                  <a:outerShdw blurRad="38100" dist="38100" dir="2700000" algn="tl">
                    <a:srgbClr val="C0C0C0"/>
                  </a:outerShdw>
                </a:effectLst>
                <a:latin typeface="Arial" pitchFamily="34" charset="0"/>
                <a:cs typeface="Arial" pitchFamily="34" charset="0"/>
              </a:rPr>
              <a:t>cám</a:t>
            </a:r>
            <a:r>
              <a:rPr lang="en-US" sz="3600" b="1" i="1" dirty="0">
                <a:solidFill>
                  <a:srgbClr val="002060"/>
                </a:solidFill>
                <a:effectLst>
                  <a:outerShdw blurRad="38100" dist="38100" dir="2700000" algn="tl">
                    <a:srgbClr val="C0C0C0"/>
                  </a:outerShdw>
                </a:effectLst>
                <a:latin typeface="Arial" pitchFamily="34" charset="0"/>
                <a:cs typeface="Arial" pitchFamily="34" charset="0"/>
              </a:rPr>
              <a:t> </a:t>
            </a:r>
            <a:r>
              <a:rPr lang="en-US" sz="3600" b="1" i="1" dirty="0" err="1">
                <a:solidFill>
                  <a:srgbClr val="002060"/>
                </a:solidFill>
                <a:effectLst>
                  <a:outerShdw blurRad="38100" dist="38100" dir="2700000" algn="tl">
                    <a:srgbClr val="C0C0C0"/>
                  </a:outerShdw>
                </a:effectLst>
                <a:latin typeface="Arial" pitchFamily="34" charset="0"/>
                <a:cs typeface="Arial" pitchFamily="34" charset="0"/>
              </a:rPr>
              <a:t>ơn</a:t>
            </a:r>
            <a:r>
              <a:rPr lang="en-US" sz="3600" b="1" i="1" dirty="0">
                <a:solidFill>
                  <a:srgbClr val="002060"/>
                </a:solidFill>
                <a:effectLst>
                  <a:outerShdw blurRad="38100" dist="38100" dir="2700000" algn="tl">
                    <a:srgbClr val="C0C0C0"/>
                  </a:outerShdw>
                </a:effectLst>
                <a:latin typeface="Arial" pitchFamily="34" charset="0"/>
                <a:cs typeface="Arial" pitchFamily="34" charset="0"/>
              </a:rPr>
              <a:t>!</a:t>
            </a:r>
          </a:p>
          <a:p>
            <a:pPr marL="274320" indent="-274320" algn="ctr" fontAlgn="auto">
              <a:spcAft>
                <a:spcPts val="0"/>
              </a:spcAft>
              <a:buClr>
                <a:schemeClr val="accent3"/>
              </a:buClr>
              <a:buFont typeface="Wingdings 3" pitchFamily="18" charset="2"/>
              <a:buNone/>
              <a:defRPr/>
            </a:pPr>
            <a:r>
              <a:rPr lang="en-US" sz="3600" b="1" i="1" dirty="0">
                <a:solidFill>
                  <a:srgbClr val="002060"/>
                </a:solidFill>
                <a:effectLst>
                  <a:outerShdw blurRad="38100" dist="38100" dir="2700000" algn="tl">
                    <a:srgbClr val="C0C0C0"/>
                  </a:outerShdw>
                </a:effectLst>
                <a:latin typeface="Arial" pitchFamily="34" charset="0"/>
                <a:cs typeface="Arial" pitchFamily="34" charset="0"/>
              </a:rPr>
              <a:t>0984189696</a:t>
            </a:r>
          </a:p>
          <a:p>
            <a:pPr marL="274320" indent="-274320" algn="ctr" fontAlgn="auto">
              <a:spcAft>
                <a:spcPts val="0"/>
              </a:spcAft>
              <a:buClr>
                <a:schemeClr val="accent3"/>
              </a:buClr>
              <a:buFont typeface="Wingdings 2"/>
              <a:buNone/>
              <a:defRPr/>
            </a:pPr>
            <a:r>
              <a:rPr lang="en-US" sz="3600" b="1" i="1" dirty="0">
                <a:solidFill>
                  <a:srgbClr val="002060"/>
                </a:solidFill>
                <a:effectLst>
                  <a:outerShdw blurRad="38100" dist="38100" dir="2700000" algn="tl">
                    <a:srgbClr val="C0C0C0"/>
                  </a:outerShdw>
                </a:effectLst>
                <a:latin typeface="Arial" pitchFamily="34" charset="0"/>
                <a:cs typeface="Arial" pitchFamily="34" charset="0"/>
              </a:rPr>
              <a:t>vdchuan@moet.gov.vn</a:t>
            </a:r>
          </a:p>
          <a:p>
            <a:pPr marL="274320" indent="-274320" algn="ctr" fontAlgn="auto">
              <a:spcAft>
                <a:spcPts val="0"/>
              </a:spcAft>
              <a:buClr>
                <a:schemeClr val="accent3"/>
              </a:buClr>
              <a:buFont typeface="Wingdings 2"/>
              <a:buNone/>
              <a:defRPr/>
            </a:pPr>
            <a:r>
              <a:rPr lang="en-US" sz="3600" b="1" i="1" dirty="0">
                <a:solidFill>
                  <a:srgbClr val="002060"/>
                </a:solidFill>
                <a:effectLst>
                  <a:outerShdw blurRad="38100" dist="38100" dir="2700000" algn="tl">
                    <a:srgbClr val="C0C0C0"/>
                  </a:outerShdw>
                </a:effectLst>
                <a:latin typeface="Arial" pitchFamily="34" charset="0"/>
                <a:cs typeface="Arial" pitchFamily="34" charset="0"/>
              </a:rPr>
              <a:t>nxthanh@moet.gov.vn</a:t>
            </a:r>
          </a:p>
          <a:p>
            <a:pPr marL="274320" indent="-274320" algn="ctr" fontAlgn="auto">
              <a:spcAft>
                <a:spcPts val="0"/>
              </a:spcAft>
              <a:buClr>
                <a:schemeClr val="accent3"/>
              </a:buClr>
              <a:buFont typeface="Wingdings 3" pitchFamily="18" charset="2"/>
              <a:buNone/>
              <a:defRPr/>
            </a:pPr>
            <a:r>
              <a:rPr lang="en-US" sz="3600" b="1" i="1" dirty="0">
                <a:solidFill>
                  <a:srgbClr val="002060"/>
                </a:solidFill>
                <a:effectLst>
                  <a:outerShdw blurRad="38100" dist="38100" dir="2700000" algn="tl">
                    <a:srgbClr val="C0C0C0"/>
                  </a:outerShdw>
                </a:effectLst>
                <a:latin typeface="Arial" pitchFamily="34" charset="0"/>
                <a:cs typeface="Arial" pitchFamily="34" charset="0"/>
              </a:rPr>
              <a:t>lthang@moet.gov.vn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Hình chữ nhật 3"/>
          <p:cNvSpPr>
            <a:spLocks noChangeArrowheads="1"/>
          </p:cNvSpPr>
          <p:nvPr/>
        </p:nvSpPr>
        <p:spPr bwMode="auto">
          <a:xfrm>
            <a:off x="381000" y="762000"/>
            <a:ext cx="8305800" cy="5351463"/>
          </a:xfrm>
          <a:prstGeom prst="rect">
            <a:avLst/>
          </a:prstGeom>
          <a:noFill/>
          <a:ln w="9525">
            <a:noFill/>
            <a:miter lim="800000"/>
            <a:headEnd/>
            <a:tailEnd/>
          </a:ln>
        </p:spPr>
        <p:txBody>
          <a:bodyPr>
            <a:spAutoFit/>
          </a:bodyPr>
          <a:lstStyle/>
          <a:p>
            <a:pPr algn="just" fontAlgn="auto">
              <a:lnSpc>
                <a:spcPct val="110000"/>
              </a:lnSpc>
              <a:spcBef>
                <a:spcPts val="600"/>
              </a:spcBef>
              <a:spcAft>
                <a:spcPts val="0"/>
              </a:spcAft>
              <a:defRPr/>
            </a:pPr>
            <a:r>
              <a:rPr lang="da-DK" altLang="en-US" sz="2400" dirty="0">
                <a:solidFill>
                  <a:srgbClr val="002060"/>
                </a:solidFill>
                <a:latin typeface="Arial" pitchFamily="34" charset="0"/>
                <a:cs typeface="Arial" pitchFamily="34" charset="0"/>
              </a:rPr>
              <a:t>     6) Từ năm 2014 triển khai thí điểm mô hình dạy học gắn với SX-KD-DV và bảo vệ môi trường tại địa phương;</a:t>
            </a:r>
            <a:r>
              <a:rPr lang="da-DK" sz="2400" spc="-100" dirty="0">
                <a:solidFill>
                  <a:srgbClr val="002060"/>
                </a:solidFill>
                <a:latin typeface="Arial" pitchFamily="34" charset="0"/>
                <a:cs typeface="Arial" pitchFamily="34" charset="0"/>
              </a:rPr>
              <a:t>    </a:t>
            </a:r>
          </a:p>
          <a:p>
            <a:pPr algn="just" fontAlgn="auto">
              <a:lnSpc>
                <a:spcPct val="110000"/>
              </a:lnSpc>
              <a:spcBef>
                <a:spcPts val="600"/>
              </a:spcBef>
              <a:spcAft>
                <a:spcPts val="0"/>
              </a:spcAft>
              <a:defRPr/>
            </a:pPr>
            <a:r>
              <a:rPr lang="da-DK" sz="2400" spc="-100" dirty="0">
                <a:solidFill>
                  <a:srgbClr val="002060"/>
                </a:solidFill>
                <a:latin typeface="Arial" pitchFamily="34" charset="0"/>
                <a:cs typeface="Arial" pitchFamily="34" charset="0"/>
              </a:rPr>
              <a:t>     </a:t>
            </a:r>
            <a:r>
              <a:rPr lang="da-DK" sz="2400" spc="-120" dirty="0">
                <a:solidFill>
                  <a:srgbClr val="002060"/>
                </a:solidFill>
                <a:latin typeface="Arial" pitchFamily="34" charset="0"/>
                <a:cs typeface="Arial" pitchFamily="34" charset="0"/>
              </a:rPr>
              <a:t>7) Tăng cường chỉ đạo việc hướng dẫn HS vận dụng kiến thức liên môn vào giải quyết các vấn đề thực tiễn thông qua "Dạy học dựa trên dự án", tổ chức các "Hoạt động trải nghiệm sáng tạo";  </a:t>
            </a:r>
          </a:p>
          <a:p>
            <a:pPr algn="just" fontAlgn="auto">
              <a:lnSpc>
                <a:spcPct val="110000"/>
              </a:lnSpc>
              <a:spcBef>
                <a:spcPts val="600"/>
              </a:spcBef>
              <a:spcAft>
                <a:spcPts val="0"/>
              </a:spcAft>
              <a:defRPr/>
            </a:pPr>
            <a:r>
              <a:rPr lang="da-DK" sz="2400" spc="-100" dirty="0">
                <a:solidFill>
                  <a:srgbClr val="002060"/>
                </a:solidFill>
                <a:latin typeface="Arial" pitchFamily="34" charset="0"/>
                <a:cs typeface="Arial" pitchFamily="34" charset="0"/>
              </a:rPr>
              <a:t>     8) Ban hành công văn số </a:t>
            </a:r>
            <a:r>
              <a:rPr lang="en-US" sz="2400" spc="-100" dirty="0">
                <a:solidFill>
                  <a:srgbClr val="002060"/>
                </a:solidFill>
                <a:latin typeface="Arial" pitchFamily="34" charset="0"/>
                <a:cs typeface="Arial" pitchFamily="34" charset="0"/>
              </a:rPr>
              <a:t>5555/BGDĐT-</a:t>
            </a:r>
            <a:r>
              <a:rPr lang="en-US" sz="2400" spc="-100" dirty="0" err="1">
                <a:solidFill>
                  <a:srgbClr val="002060"/>
                </a:solidFill>
                <a:latin typeface="Arial" pitchFamily="34" charset="0"/>
                <a:cs typeface="Arial" pitchFamily="34" charset="0"/>
              </a:rPr>
              <a:t>GDTrH</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ngày</a:t>
            </a:r>
            <a:r>
              <a:rPr lang="en-US" sz="2400" spc="-100" dirty="0">
                <a:solidFill>
                  <a:srgbClr val="002060"/>
                </a:solidFill>
                <a:latin typeface="Arial" pitchFamily="34" charset="0"/>
                <a:cs typeface="Arial" pitchFamily="34" charset="0"/>
              </a:rPr>
              <a:t> 08/10/2014</a:t>
            </a:r>
            <a:r>
              <a:rPr lang="da-DK"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hướng</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dẫn</a:t>
            </a:r>
            <a:r>
              <a:rPr lang="en-US" sz="2400" spc="-100" dirty="0">
                <a:solidFill>
                  <a:srgbClr val="002060"/>
                </a:solidFill>
                <a:latin typeface="Arial" pitchFamily="34" charset="0"/>
                <a:cs typeface="Arial" pitchFamily="34" charset="0"/>
              </a:rPr>
              <a:t> SHCM </a:t>
            </a:r>
            <a:r>
              <a:rPr lang="en-US" sz="2400" spc="-100" dirty="0" err="1">
                <a:solidFill>
                  <a:srgbClr val="002060"/>
                </a:solidFill>
                <a:latin typeface="Arial" pitchFamily="34" charset="0"/>
                <a:cs typeface="Arial" pitchFamily="34" charset="0"/>
              </a:rPr>
              <a:t>về</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đổi</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mới</a:t>
            </a:r>
            <a:r>
              <a:rPr lang="en-US" sz="2400" spc="-100" dirty="0">
                <a:solidFill>
                  <a:srgbClr val="002060"/>
                </a:solidFill>
                <a:latin typeface="Arial" pitchFamily="34" charset="0"/>
                <a:cs typeface="Arial" pitchFamily="34" charset="0"/>
              </a:rPr>
              <a:t> PPDH </a:t>
            </a:r>
            <a:r>
              <a:rPr lang="en-US" sz="2400" spc="-100" dirty="0" err="1">
                <a:solidFill>
                  <a:srgbClr val="002060"/>
                </a:solidFill>
                <a:latin typeface="Arial" pitchFamily="34" charset="0"/>
                <a:cs typeface="Arial" pitchFamily="34" charset="0"/>
              </a:rPr>
              <a:t>và</a:t>
            </a:r>
            <a:r>
              <a:rPr lang="en-US" sz="2400" spc="-100" dirty="0">
                <a:solidFill>
                  <a:srgbClr val="002060"/>
                </a:solidFill>
                <a:latin typeface="Arial" pitchFamily="34" charset="0"/>
                <a:cs typeface="Arial" pitchFamily="34" charset="0"/>
              </a:rPr>
              <a:t> KTĐG; </a:t>
            </a:r>
            <a:r>
              <a:rPr lang="en-US" sz="2400" spc="-100" dirty="0" err="1">
                <a:solidFill>
                  <a:srgbClr val="002060"/>
                </a:solidFill>
                <a:latin typeface="Arial" pitchFamily="34" charset="0"/>
                <a:cs typeface="Arial" pitchFamily="34" charset="0"/>
              </a:rPr>
              <a:t>tổ</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chức</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và</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quản</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lý</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các</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hoạt</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động</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chuyên</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môn</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của</a:t>
            </a:r>
            <a:r>
              <a:rPr lang="en-US" sz="2400" spc="-100" dirty="0">
                <a:solidFill>
                  <a:srgbClr val="002060"/>
                </a:solidFill>
                <a:latin typeface="Arial" pitchFamily="34" charset="0"/>
                <a:cs typeface="Arial" pitchFamily="34" charset="0"/>
              </a:rPr>
              <a:t> qua </a:t>
            </a:r>
            <a:r>
              <a:rPr lang="en-US" sz="2400" spc="-100" dirty="0" err="1">
                <a:solidFill>
                  <a:srgbClr val="002060"/>
                </a:solidFill>
                <a:latin typeface="Arial" pitchFamily="34" charset="0"/>
                <a:cs typeface="Arial" pitchFamily="34" charset="0"/>
              </a:rPr>
              <a:t>mạng</a:t>
            </a:r>
            <a:r>
              <a:rPr lang="en-US" sz="2400" spc="-100" dirty="0">
                <a:solidFill>
                  <a:srgbClr val="002060"/>
                </a:solidFill>
                <a:latin typeface="Arial" pitchFamily="34" charset="0"/>
                <a:cs typeface="Arial" pitchFamily="34" charset="0"/>
              </a:rPr>
              <a:t>;</a:t>
            </a:r>
          </a:p>
          <a:p>
            <a:pPr algn="just" fontAlgn="auto">
              <a:lnSpc>
                <a:spcPct val="110000"/>
              </a:lnSpc>
              <a:spcBef>
                <a:spcPts val="600"/>
              </a:spcBef>
              <a:spcAft>
                <a:spcPts val="0"/>
              </a:spcAft>
              <a:defRPr/>
            </a:pPr>
            <a:r>
              <a:rPr lang="en-US" sz="2400" dirty="0">
                <a:solidFill>
                  <a:srgbClr val="002060"/>
                </a:solidFill>
                <a:latin typeface="Arial" pitchFamily="34" charset="0"/>
                <a:cs typeface="Arial" pitchFamily="34" charset="0"/>
              </a:rPr>
              <a:t>    9) </a:t>
            </a:r>
            <a:r>
              <a:rPr lang="en-US" sz="2400" dirty="0" err="1">
                <a:solidFill>
                  <a:srgbClr val="002060"/>
                </a:solidFill>
                <a:latin typeface="Arial" pitchFamily="34" charset="0"/>
                <a:cs typeface="Arial" pitchFamily="34" charset="0"/>
              </a:rPr>
              <a:t>Đưa</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trang</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mạng</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Trường</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học</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kết</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nối</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vào</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hoạt</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động</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chính</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thức</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từ</a:t>
            </a:r>
            <a:r>
              <a:rPr lang="en-US" sz="2400" dirty="0">
                <a:solidFill>
                  <a:srgbClr val="002060"/>
                </a:solidFill>
                <a:latin typeface="Arial" pitchFamily="34" charset="0"/>
                <a:cs typeface="Arial" pitchFamily="34" charset="0"/>
              </a:rPr>
              <a:t> </a:t>
            </a:r>
            <a:r>
              <a:rPr lang="de-DE" sz="2400" dirty="0">
                <a:solidFill>
                  <a:srgbClr val="002060"/>
                </a:solidFill>
                <a:latin typeface="Arial" pitchFamily="34" charset="0"/>
                <a:cs typeface="Arial" pitchFamily="34" charset="0"/>
              </a:rPr>
              <a:t>ngày 31/10/2014</a:t>
            </a:r>
            <a:r>
              <a:rPr lang="en-US" sz="2400" dirty="0">
                <a:solidFill>
                  <a:srgbClr val="002060"/>
                </a:solidFill>
                <a:latin typeface="Arial" pitchFamily="34" charset="0"/>
                <a:cs typeface="Arial" pitchFamily="34" charset="0"/>
              </a:rPr>
              <a:t>.</a:t>
            </a:r>
          </a:p>
          <a:p>
            <a:pPr algn="just" fontAlgn="auto">
              <a:lnSpc>
                <a:spcPct val="110000"/>
              </a:lnSpc>
              <a:spcBef>
                <a:spcPts val="600"/>
              </a:spcBef>
              <a:spcAft>
                <a:spcPts val="0"/>
              </a:spcAft>
              <a:defRPr/>
            </a:pPr>
            <a:r>
              <a:rPr lang="en-US" sz="2400" spc="-100" dirty="0">
                <a:solidFill>
                  <a:srgbClr val="002060"/>
                </a:solidFill>
                <a:latin typeface="Arial" pitchFamily="34" charset="0"/>
                <a:cs typeface="Arial" pitchFamily="34" charset="0"/>
              </a:rPr>
              <a:t>    </a:t>
            </a:r>
            <a:r>
              <a:rPr lang="en-US" sz="2400" spc="-140" dirty="0">
                <a:solidFill>
                  <a:srgbClr val="002060"/>
                </a:solidFill>
                <a:latin typeface="Arial" pitchFamily="34" charset="0"/>
                <a:cs typeface="Arial" pitchFamily="34" charset="0"/>
              </a:rPr>
              <a:t>10) </a:t>
            </a:r>
            <a:r>
              <a:rPr lang="en-US" sz="2400" spc="-140" dirty="0" err="1">
                <a:solidFill>
                  <a:srgbClr val="002060"/>
                </a:solidFill>
                <a:latin typeface="Arial" pitchFamily="34" charset="0"/>
                <a:cs typeface="Arial" pitchFamily="34" charset="0"/>
              </a:rPr>
              <a:t>Triển</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khai</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mô</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hình</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trường</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học</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đổi</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mới</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đồng</a:t>
            </a:r>
            <a:r>
              <a:rPr lang="en-US" sz="2400" spc="-140" dirty="0">
                <a:solidFill>
                  <a:srgbClr val="002060"/>
                </a:solidFill>
                <a:latin typeface="Arial" pitchFamily="34" charset="0"/>
                <a:cs typeface="Arial" pitchFamily="34" charset="0"/>
              </a:rPr>
              <a:t> </a:t>
            </a:r>
            <a:r>
              <a:rPr lang="en-US" sz="2400" spc="-140" dirty="0" err="1">
                <a:solidFill>
                  <a:srgbClr val="002060"/>
                </a:solidFill>
                <a:latin typeface="Arial" pitchFamily="34" charset="0"/>
                <a:cs typeface="Arial" pitchFamily="34" charset="0"/>
              </a:rPr>
              <a:t>bộ</a:t>
            </a:r>
            <a:r>
              <a:rPr lang="en-US" sz="2400" spc="-140" dirty="0">
                <a:solidFill>
                  <a:srgbClr val="002060"/>
                </a:solidFill>
                <a:latin typeface="Arial" pitchFamily="34" charset="0"/>
                <a:cs typeface="Arial" pitchFamily="34" charset="0"/>
              </a:rPr>
              <a:t> PPDH, KTĐG</a:t>
            </a:r>
          </a:p>
          <a:p>
            <a:pPr algn="just" fontAlgn="auto">
              <a:lnSpc>
                <a:spcPct val="110000"/>
              </a:lnSpc>
              <a:spcBef>
                <a:spcPts val="600"/>
              </a:spcBef>
              <a:spcAft>
                <a:spcPts val="0"/>
              </a:spcAft>
              <a:defRPr/>
            </a:pPr>
            <a:r>
              <a:rPr lang="en-US" sz="2400" i="1" spc="-140" dirty="0">
                <a:solidFill>
                  <a:srgbClr val="002060"/>
                </a:solidFill>
                <a:latin typeface="Arial" pitchFamily="34" charset="0"/>
                <a:cs typeface="Arial" pitchFamily="34" charset="0"/>
              </a:rPr>
              <a:t>     </a:t>
            </a:r>
            <a:endParaRPr lang="en-US" sz="2400" spc="-140" dirty="0">
              <a:solidFill>
                <a:srgbClr val="002060"/>
              </a:solidFill>
              <a:latin typeface="Arial" pitchFamily="34" charset="0"/>
              <a:cs typeface="Arial" pitchFamily="34" charset="0"/>
            </a:endParaRPr>
          </a:p>
        </p:txBody>
      </p:sp>
      <p:sp>
        <p:nvSpPr>
          <p:cNvPr id="16386" name="Rectangle 3"/>
          <p:cNvSpPr>
            <a:spLocks noChangeArrowheads="1"/>
          </p:cNvSpPr>
          <p:nvPr/>
        </p:nvSpPr>
        <p:spPr bwMode="auto">
          <a:xfrm>
            <a:off x="381000" y="152400"/>
            <a:ext cx="8382000" cy="479425"/>
          </a:xfrm>
          <a:prstGeom prst="rect">
            <a:avLst/>
          </a:prstGeom>
          <a:noFill/>
          <a:ln w="9525">
            <a:noFill/>
            <a:miter lim="800000"/>
            <a:headEnd/>
            <a:tailEnd/>
          </a:ln>
        </p:spPr>
        <p:txBody>
          <a:bodyPr>
            <a:spAutoFit/>
          </a:bodyPr>
          <a:lstStyle/>
          <a:p>
            <a:pPr marL="0" lvl="1" algn="ctr" defTabSz="1111250">
              <a:lnSpc>
                <a:spcPct val="90000"/>
              </a:lnSpc>
            </a:pPr>
            <a:r>
              <a:rPr lang="en-US" sz="2800" b="1">
                <a:solidFill>
                  <a:srgbClr val="A40000"/>
                </a:solidFill>
              </a:rPr>
              <a:t>Những đổi mới GDTrH trong những năm qua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checkerboard(across)">
                                      <p:cBhvr>
                                        <p:cTn id="7" dur="500"/>
                                        <p:tgtEl>
                                          <p:spTgt spid="62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2468">
                                            <p:txEl>
                                              <p:pRg st="1" end="1"/>
                                            </p:txEl>
                                          </p:spTgt>
                                        </p:tgtEl>
                                        <p:attrNameLst>
                                          <p:attrName>style.visibility</p:attrName>
                                        </p:attrNameLst>
                                      </p:cBhvr>
                                      <p:to>
                                        <p:strVal val="visible"/>
                                      </p:to>
                                    </p:set>
                                    <p:animEffect transition="in" filter="checkerboard(across)">
                                      <p:cBhvr>
                                        <p:cTn id="12" dur="500"/>
                                        <p:tgtEl>
                                          <p:spTgt spid="624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2468">
                                            <p:txEl>
                                              <p:pRg st="2" end="2"/>
                                            </p:txEl>
                                          </p:spTgt>
                                        </p:tgtEl>
                                        <p:attrNameLst>
                                          <p:attrName>style.visibility</p:attrName>
                                        </p:attrNameLst>
                                      </p:cBhvr>
                                      <p:to>
                                        <p:strVal val="visible"/>
                                      </p:to>
                                    </p:set>
                                    <p:animEffect transition="in" filter="checkerboard(across)">
                                      <p:cBhvr>
                                        <p:cTn id="17" dur="500"/>
                                        <p:tgtEl>
                                          <p:spTgt spid="624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2468">
                                            <p:txEl>
                                              <p:pRg st="3" end="3"/>
                                            </p:txEl>
                                          </p:spTgt>
                                        </p:tgtEl>
                                        <p:attrNameLst>
                                          <p:attrName>style.visibility</p:attrName>
                                        </p:attrNameLst>
                                      </p:cBhvr>
                                      <p:to>
                                        <p:strVal val="visible"/>
                                      </p:to>
                                    </p:set>
                                    <p:animEffect transition="in" filter="checkerboard(across)">
                                      <p:cBhvr>
                                        <p:cTn id="22" dur="500"/>
                                        <p:tgtEl>
                                          <p:spTgt spid="624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2468">
                                            <p:txEl>
                                              <p:pRg st="4" end="4"/>
                                            </p:txEl>
                                          </p:spTgt>
                                        </p:tgtEl>
                                        <p:attrNameLst>
                                          <p:attrName>style.visibility</p:attrName>
                                        </p:attrNameLst>
                                      </p:cBhvr>
                                      <p:to>
                                        <p:strVal val="visible"/>
                                      </p:to>
                                    </p:set>
                                    <p:animEffect transition="in" filter="checkerboard(across)">
                                      <p:cBhvr>
                                        <p:cTn id="27" dur="500"/>
                                        <p:tgtEl>
                                          <p:spTgt spid="624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Hình chữ nhật 3"/>
          <p:cNvSpPr>
            <a:spLocks noChangeArrowheads="1"/>
          </p:cNvSpPr>
          <p:nvPr/>
        </p:nvSpPr>
        <p:spPr bwMode="auto">
          <a:xfrm>
            <a:off x="304800" y="762000"/>
            <a:ext cx="8534400" cy="6684963"/>
          </a:xfrm>
          <a:prstGeom prst="rect">
            <a:avLst/>
          </a:prstGeom>
          <a:noFill/>
          <a:ln w="9525">
            <a:noFill/>
            <a:miter lim="800000"/>
            <a:headEnd/>
            <a:tailEnd/>
          </a:ln>
        </p:spPr>
        <p:txBody>
          <a:bodyPr>
            <a:spAutoFit/>
          </a:bodyPr>
          <a:lstStyle/>
          <a:p>
            <a:pPr algn="just" fontAlgn="auto">
              <a:lnSpc>
                <a:spcPct val="120000"/>
              </a:lnSpc>
              <a:spcBef>
                <a:spcPts val="600"/>
              </a:spcBef>
              <a:spcAft>
                <a:spcPts val="0"/>
              </a:spcAft>
              <a:defRPr/>
            </a:pPr>
            <a:r>
              <a:rPr lang="da-DK" sz="2400" spc="-100" dirty="0">
                <a:solidFill>
                  <a:srgbClr val="002060"/>
                </a:solidFill>
                <a:latin typeface="Arial" pitchFamily="34" charset="0"/>
                <a:cs typeface="Arial" pitchFamily="34" charset="0"/>
              </a:rPr>
              <a:t>     11) Đổi mới kiểm tra và đánh giá chất lượng giáo dục theo hướng phát triển năng lực học sinh được thực hiện </a:t>
            </a:r>
          </a:p>
          <a:p>
            <a:pPr marL="342900" indent="-342900" algn="just" fontAlgn="auto">
              <a:lnSpc>
                <a:spcPct val="120000"/>
              </a:lnSpc>
              <a:spcBef>
                <a:spcPts val="600"/>
              </a:spcBef>
              <a:spcAft>
                <a:spcPts val="0"/>
              </a:spcAft>
              <a:buFont typeface="Wingdings" panose="05000000000000000000" pitchFamily="2" charset="2"/>
              <a:buChar char="Ø"/>
              <a:defRPr/>
            </a:pPr>
            <a:r>
              <a:rPr lang="en-US" sz="2400" spc="-100" dirty="0">
                <a:solidFill>
                  <a:srgbClr val="002060"/>
                </a:solidFill>
                <a:latin typeface="Arial" pitchFamily="34" charset="0"/>
                <a:cs typeface="Arial" pitchFamily="34" charset="0"/>
              </a:rPr>
              <a:t>Ban </a:t>
            </a:r>
            <a:r>
              <a:rPr lang="en-US" sz="2400" spc="-100" dirty="0" err="1">
                <a:solidFill>
                  <a:srgbClr val="002060"/>
                </a:solidFill>
                <a:latin typeface="Arial" pitchFamily="34" charset="0"/>
                <a:cs typeface="Arial" pitchFamily="34" charset="0"/>
              </a:rPr>
              <a:t>hành</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Công</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văn</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số</a:t>
            </a:r>
            <a:r>
              <a:rPr lang="en-US" sz="2400" spc="-100" dirty="0">
                <a:solidFill>
                  <a:srgbClr val="002060"/>
                </a:solidFill>
                <a:latin typeface="Arial" pitchFamily="34" charset="0"/>
                <a:cs typeface="Arial" pitchFamily="34" charset="0"/>
              </a:rPr>
              <a:t> 8773/BGDĐT-</a:t>
            </a:r>
            <a:r>
              <a:rPr lang="en-US" sz="2400" spc="-100" dirty="0" err="1">
                <a:solidFill>
                  <a:srgbClr val="002060"/>
                </a:solidFill>
                <a:latin typeface="Arial" pitchFamily="34" charset="0"/>
                <a:cs typeface="Arial" pitchFamily="34" charset="0"/>
              </a:rPr>
              <a:t>GDTrH</a:t>
            </a:r>
            <a:r>
              <a:rPr lang="en-US" sz="2400" spc="-100" dirty="0">
                <a:solidFill>
                  <a:srgbClr val="002060"/>
                </a:solidFill>
                <a:latin typeface="Arial" pitchFamily="34" charset="0"/>
                <a:cs typeface="Arial" pitchFamily="34" charset="0"/>
              </a:rPr>
              <a:t> </a:t>
            </a:r>
            <a:r>
              <a:rPr lang="en-US" sz="2400" spc="-100" dirty="0" err="1">
                <a:solidFill>
                  <a:srgbClr val="002060"/>
                </a:solidFill>
                <a:latin typeface="Arial" pitchFamily="34" charset="0"/>
                <a:cs typeface="Arial" pitchFamily="34" charset="0"/>
              </a:rPr>
              <a:t>ngày</a:t>
            </a:r>
            <a:r>
              <a:rPr lang="en-US" sz="2400" spc="-100" dirty="0">
                <a:solidFill>
                  <a:srgbClr val="002060"/>
                </a:solidFill>
                <a:latin typeface="Arial" pitchFamily="34" charset="0"/>
                <a:cs typeface="Arial" pitchFamily="34" charset="0"/>
              </a:rPr>
              <a:t> 30/12/2</a:t>
            </a:r>
            <a:r>
              <a:rPr lang="en-US" sz="2400" dirty="0">
                <a:solidFill>
                  <a:srgbClr val="002060"/>
                </a:solidFill>
                <a:latin typeface="Arial" pitchFamily="34" charset="0"/>
                <a:cs typeface="Arial" pitchFamily="34" charset="0"/>
              </a:rPr>
              <a:t>010 </a:t>
            </a:r>
            <a:r>
              <a:rPr lang="en-US" sz="2400" dirty="0" err="1">
                <a:solidFill>
                  <a:srgbClr val="002060"/>
                </a:solidFill>
                <a:latin typeface="Arial" pitchFamily="34" charset="0"/>
                <a:cs typeface="Arial" pitchFamily="34" charset="0"/>
              </a:rPr>
              <a:t>Hướng</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dẫn</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biên</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soạn</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đề</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kiểm</a:t>
            </a:r>
            <a:r>
              <a:rPr lang="en-US" sz="2400" dirty="0">
                <a:solidFill>
                  <a:srgbClr val="002060"/>
                </a:solidFill>
                <a:latin typeface="Arial" pitchFamily="34" charset="0"/>
                <a:cs typeface="Arial" pitchFamily="34" charset="0"/>
              </a:rPr>
              <a:t> </a:t>
            </a:r>
            <a:r>
              <a:rPr lang="en-US" sz="2400" dirty="0" err="1">
                <a:solidFill>
                  <a:srgbClr val="002060"/>
                </a:solidFill>
                <a:latin typeface="Arial" pitchFamily="34" charset="0"/>
                <a:cs typeface="Arial" pitchFamily="34" charset="0"/>
              </a:rPr>
              <a:t>tra</a:t>
            </a:r>
            <a:r>
              <a:rPr lang="en-US" sz="2400" dirty="0">
                <a:solidFill>
                  <a:srgbClr val="002060"/>
                </a:solidFill>
                <a:latin typeface="Arial" pitchFamily="34" charset="0"/>
                <a:cs typeface="Arial" pitchFamily="34" charset="0"/>
              </a:rPr>
              <a:t> </a:t>
            </a:r>
            <a:r>
              <a:rPr lang="da-DK" sz="2400" spc="-100" dirty="0">
                <a:solidFill>
                  <a:srgbClr val="002060"/>
                </a:solidFill>
                <a:latin typeface="Arial" pitchFamily="34" charset="0"/>
                <a:cs typeface="Arial" pitchFamily="34" charset="0"/>
              </a:rPr>
              <a:t>theo ma trận; </a:t>
            </a:r>
          </a:p>
          <a:p>
            <a:pPr marL="342900" indent="-342900" algn="just" fontAlgn="auto">
              <a:lnSpc>
                <a:spcPct val="120000"/>
              </a:lnSpc>
              <a:spcBef>
                <a:spcPts val="600"/>
              </a:spcBef>
              <a:spcAft>
                <a:spcPts val="0"/>
              </a:spcAft>
              <a:buFont typeface="Wingdings" panose="05000000000000000000" pitchFamily="2" charset="2"/>
              <a:buChar char="Ø"/>
              <a:defRPr/>
            </a:pPr>
            <a:r>
              <a:rPr lang="da-DK" sz="2400" spc="-100" dirty="0">
                <a:solidFill>
                  <a:srgbClr val="002060"/>
                </a:solidFill>
                <a:latin typeface="Arial" pitchFamily="34" charset="0"/>
                <a:cs typeface="Arial" pitchFamily="34" charset="0"/>
              </a:rPr>
              <a:t>Chuyển từ chú trọng kiểm tra kết quả ghi nhớ KT cuối kỳ, cuối năm sang coi trọng kết hợp kết quả đánh giá phong cách học và năng lực vận dụng kiến thức trong quá trình GD và tổng kết cuối kỳ, cuối năm học để hướng tới phát triển năng lực của HS;</a:t>
            </a:r>
          </a:p>
          <a:p>
            <a:pPr marL="342900" indent="-342900" algn="just" fontAlgn="auto">
              <a:lnSpc>
                <a:spcPct val="110000"/>
              </a:lnSpc>
              <a:spcBef>
                <a:spcPts val="600"/>
              </a:spcBef>
              <a:spcAft>
                <a:spcPts val="0"/>
              </a:spcAft>
              <a:buFont typeface="Wingdings" panose="05000000000000000000" pitchFamily="2" charset="2"/>
              <a:buChar char="Ø"/>
              <a:defRPr/>
            </a:pPr>
            <a:r>
              <a:rPr lang="da-DK" sz="2400" spc="-100" dirty="0">
                <a:solidFill>
                  <a:srgbClr val="002060"/>
                </a:solidFill>
                <a:latin typeface="Arial" pitchFamily="34" charset="0"/>
                <a:cs typeface="Arial" pitchFamily="34" charset="0"/>
              </a:rPr>
              <a:t>Coi trọng đánh giá để giúp đỡ HS về PPHT, động viên sự cố gắng, hứng thú HT của HS trong quá trình dạy học,...</a:t>
            </a:r>
          </a:p>
          <a:p>
            <a:pPr marL="342900" indent="-342900" algn="just" fontAlgn="auto">
              <a:lnSpc>
                <a:spcPct val="120000"/>
              </a:lnSpc>
              <a:spcBef>
                <a:spcPts val="600"/>
              </a:spcBef>
              <a:spcAft>
                <a:spcPts val="0"/>
              </a:spcAft>
              <a:buFont typeface="Wingdings" panose="05000000000000000000" pitchFamily="2" charset="2"/>
              <a:buChar char="Ø"/>
              <a:defRPr/>
            </a:pPr>
            <a:r>
              <a:rPr lang="da-DK" sz="2400" spc="-150" dirty="0">
                <a:solidFill>
                  <a:srgbClr val="002060"/>
                </a:solidFill>
                <a:latin typeface="Arial" pitchFamily="34" charset="0"/>
                <a:cs typeface="Arial" pitchFamily="34" charset="0"/>
              </a:rPr>
              <a:t>Đa dạng hóa chủ thể, sản phẩm, phương pháp, hình thức KTĐG....</a:t>
            </a:r>
          </a:p>
          <a:p>
            <a:pPr marL="342900" indent="-342900" algn="just" fontAlgn="auto">
              <a:lnSpc>
                <a:spcPct val="120000"/>
              </a:lnSpc>
              <a:spcBef>
                <a:spcPts val="600"/>
              </a:spcBef>
              <a:spcAft>
                <a:spcPts val="0"/>
              </a:spcAft>
              <a:defRPr/>
            </a:pPr>
            <a:r>
              <a:rPr lang="en-US" sz="2400" i="1" spc="-140" dirty="0">
                <a:solidFill>
                  <a:srgbClr val="00206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Bộ</a:t>
            </a:r>
            <a:r>
              <a:rPr lang="en-US" sz="2400" b="1" i="1" spc="-140" dirty="0">
                <a:solidFill>
                  <a:srgbClr val="8E0000"/>
                </a:solidFill>
                <a:latin typeface="Arial" pitchFamily="34" charset="0"/>
                <a:cs typeface="Arial" pitchFamily="34" charset="0"/>
              </a:rPr>
              <a:t> GDĐT ban </a:t>
            </a:r>
            <a:r>
              <a:rPr lang="en-US" sz="2400" b="1" i="1" spc="-140" dirty="0" err="1">
                <a:solidFill>
                  <a:srgbClr val="8E0000"/>
                </a:solidFill>
                <a:latin typeface="Arial" pitchFamily="34" charset="0"/>
                <a:cs typeface="Arial" pitchFamily="34" charset="0"/>
              </a:rPr>
              <a:t>hành</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Công</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văn</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số</a:t>
            </a:r>
            <a:r>
              <a:rPr lang="en-US" sz="2400" b="1" i="1" spc="-140" dirty="0">
                <a:solidFill>
                  <a:srgbClr val="8E0000"/>
                </a:solidFill>
                <a:latin typeface="Arial" pitchFamily="34" charset="0"/>
                <a:cs typeface="Arial" pitchFamily="34" charset="0"/>
              </a:rPr>
              <a:t> 4612/BGDĐT-</a:t>
            </a:r>
            <a:r>
              <a:rPr lang="en-US" sz="2400" b="1" i="1" spc="-140" dirty="0" err="1">
                <a:solidFill>
                  <a:srgbClr val="8E0000"/>
                </a:solidFill>
                <a:latin typeface="Arial" pitchFamily="34" charset="0"/>
                <a:cs typeface="Arial" pitchFamily="34" charset="0"/>
              </a:rPr>
              <a:t>GDTrH</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là</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nhằm</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thực</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hiện</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đồng</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bộ</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các</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hoạt</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động</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đổi</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mới</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nói</a:t>
            </a:r>
            <a:r>
              <a:rPr lang="en-US" sz="2400" b="1" i="1" spc="-140" dirty="0">
                <a:solidFill>
                  <a:srgbClr val="8E0000"/>
                </a:solidFill>
                <a:latin typeface="Arial" pitchFamily="34" charset="0"/>
                <a:cs typeface="Arial" pitchFamily="34" charset="0"/>
              </a:rPr>
              <a:t> </a:t>
            </a:r>
            <a:r>
              <a:rPr lang="en-US" sz="2400" b="1" i="1" spc="-140" dirty="0" err="1">
                <a:solidFill>
                  <a:srgbClr val="8E0000"/>
                </a:solidFill>
                <a:latin typeface="Arial" pitchFamily="34" charset="0"/>
                <a:cs typeface="Arial" pitchFamily="34" charset="0"/>
              </a:rPr>
              <a:t>trên</a:t>
            </a:r>
            <a:r>
              <a:rPr lang="en-US" sz="2400" b="1" i="1" spc="-140" dirty="0">
                <a:solidFill>
                  <a:srgbClr val="8E0000"/>
                </a:solidFill>
                <a:latin typeface="Arial" pitchFamily="34" charset="0"/>
                <a:cs typeface="Arial" pitchFamily="34" charset="0"/>
              </a:rPr>
              <a:t>.</a:t>
            </a:r>
            <a:endParaRPr lang="en-US" sz="2400" b="1" spc="-140" dirty="0">
              <a:solidFill>
                <a:srgbClr val="8E0000"/>
              </a:solidFill>
              <a:latin typeface="Arial" pitchFamily="34" charset="0"/>
              <a:cs typeface="Arial" pitchFamily="34" charset="0"/>
            </a:endParaRPr>
          </a:p>
          <a:p>
            <a:pPr marL="342900" indent="-342900" algn="just" fontAlgn="auto">
              <a:lnSpc>
                <a:spcPct val="120000"/>
              </a:lnSpc>
              <a:spcBef>
                <a:spcPts val="600"/>
              </a:spcBef>
              <a:spcAft>
                <a:spcPts val="0"/>
              </a:spcAft>
              <a:buFont typeface="Wingdings" panose="05000000000000000000" pitchFamily="2" charset="2"/>
              <a:buChar char="Ø"/>
              <a:defRPr/>
            </a:pPr>
            <a:endParaRPr lang="en-US" sz="2400" dirty="0">
              <a:solidFill>
                <a:srgbClr val="002060"/>
              </a:solidFill>
              <a:latin typeface="Arial" pitchFamily="34" charset="0"/>
              <a:cs typeface="Arial" pitchFamily="34" charset="0"/>
            </a:endParaRPr>
          </a:p>
        </p:txBody>
      </p:sp>
      <p:sp>
        <p:nvSpPr>
          <p:cNvPr id="17410" name="Rectangle 3"/>
          <p:cNvSpPr>
            <a:spLocks noChangeArrowheads="1"/>
          </p:cNvSpPr>
          <p:nvPr/>
        </p:nvSpPr>
        <p:spPr bwMode="auto">
          <a:xfrm>
            <a:off x="381000" y="152400"/>
            <a:ext cx="8382000" cy="479425"/>
          </a:xfrm>
          <a:prstGeom prst="rect">
            <a:avLst/>
          </a:prstGeom>
          <a:noFill/>
          <a:ln w="9525">
            <a:noFill/>
            <a:miter lim="800000"/>
            <a:headEnd/>
            <a:tailEnd/>
          </a:ln>
        </p:spPr>
        <p:txBody>
          <a:bodyPr>
            <a:spAutoFit/>
          </a:bodyPr>
          <a:lstStyle/>
          <a:p>
            <a:pPr marL="0" lvl="1" algn="ctr" defTabSz="1111250">
              <a:lnSpc>
                <a:spcPct val="90000"/>
              </a:lnSpc>
            </a:pPr>
            <a:r>
              <a:rPr lang="en-US" sz="2800" b="1">
                <a:solidFill>
                  <a:srgbClr val="A40000"/>
                </a:solidFill>
              </a:rPr>
              <a:t>Những đổi mới GDTrH trong những năm qua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checkerboard(across)">
                                      <p:cBhvr>
                                        <p:cTn id="7" dur="500"/>
                                        <p:tgtEl>
                                          <p:spTgt spid="62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2468">
                                            <p:txEl>
                                              <p:pRg st="1" end="1"/>
                                            </p:txEl>
                                          </p:spTgt>
                                        </p:tgtEl>
                                        <p:attrNameLst>
                                          <p:attrName>style.visibility</p:attrName>
                                        </p:attrNameLst>
                                      </p:cBhvr>
                                      <p:to>
                                        <p:strVal val="visible"/>
                                      </p:to>
                                    </p:set>
                                    <p:animEffect transition="in" filter="checkerboard(across)">
                                      <p:cBhvr>
                                        <p:cTn id="12" dur="500"/>
                                        <p:tgtEl>
                                          <p:spTgt spid="624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2468">
                                            <p:txEl>
                                              <p:pRg st="2" end="2"/>
                                            </p:txEl>
                                          </p:spTgt>
                                        </p:tgtEl>
                                        <p:attrNameLst>
                                          <p:attrName>style.visibility</p:attrName>
                                        </p:attrNameLst>
                                      </p:cBhvr>
                                      <p:to>
                                        <p:strVal val="visible"/>
                                      </p:to>
                                    </p:set>
                                    <p:animEffect transition="in" filter="checkerboard(across)">
                                      <p:cBhvr>
                                        <p:cTn id="17" dur="500"/>
                                        <p:tgtEl>
                                          <p:spTgt spid="624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2468">
                                            <p:txEl>
                                              <p:pRg st="3" end="3"/>
                                            </p:txEl>
                                          </p:spTgt>
                                        </p:tgtEl>
                                        <p:attrNameLst>
                                          <p:attrName>style.visibility</p:attrName>
                                        </p:attrNameLst>
                                      </p:cBhvr>
                                      <p:to>
                                        <p:strVal val="visible"/>
                                      </p:to>
                                    </p:set>
                                    <p:animEffect transition="in" filter="checkerboard(across)">
                                      <p:cBhvr>
                                        <p:cTn id="22" dur="500"/>
                                        <p:tgtEl>
                                          <p:spTgt spid="624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2468">
                                            <p:txEl>
                                              <p:pRg st="4" end="4"/>
                                            </p:txEl>
                                          </p:spTgt>
                                        </p:tgtEl>
                                        <p:attrNameLst>
                                          <p:attrName>style.visibility</p:attrName>
                                        </p:attrNameLst>
                                      </p:cBhvr>
                                      <p:to>
                                        <p:strVal val="visible"/>
                                      </p:to>
                                    </p:set>
                                    <p:animEffect transition="in" filter="checkerboard(across)">
                                      <p:cBhvr>
                                        <p:cTn id="27" dur="500"/>
                                        <p:tgtEl>
                                          <p:spTgt spid="624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2468">
                                            <p:txEl>
                                              <p:pRg st="5" end="5"/>
                                            </p:txEl>
                                          </p:spTgt>
                                        </p:tgtEl>
                                        <p:attrNameLst>
                                          <p:attrName>style.visibility</p:attrName>
                                        </p:attrNameLst>
                                      </p:cBhvr>
                                      <p:to>
                                        <p:strVal val="visible"/>
                                      </p:to>
                                    </p:set>
                                    <p:animEffect transition="in" filter="checkerboard(across)">
                                      <p:cBhvr>
                                        <p:cTn id="32" dur="500"/>
                                        <p:tgtEl>
                                          <p:spTgt spid="6246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8938"/>
            <a:ext cx="8839200" cy="1200150"/>
          </a:xfrm>
          <a:prstGeom prst="rect">
            <a:avLst/>
          </a:prstGeom>
          <a:noFill/>
        </p:spPr>
        <p:txBody>
          <a:bodyPr>
            <a:spAutoFit/>
          </a:bodyPr>
          <a:lstStyle/>
          <a:p>
            <a:pPr algn="ctr" fontAlgn="auto">
              <a:spcBef>
                <a:spcPts val="0"/>
              </a:spcBef>
              <a:spcAft>
                <a:spcPts val="0"/>
              </a:spcAft>
              <a:defRPr/>
            </a:pPr>
            <a:r>
              <a:rPr lang="en-US" sz="2400" b="1" spc="-100" dirty="0" err="1">
                <a:solidFill>
                  <a:srgbClr val="8E0000"/>
                </a:solidFill>
                <a:latin typeface="Arial" pitchFamily="34" charset="0"/>
                <a:cs typeface="Arial" pitchFamily="34" charset="0"/>
              </a:rPr>
              <a:t>Nội</a:t>
            </a:r>
            <a:r>
              <a:rPr lang="en-US" sz="2400" b="1" spc="-100" dirty="0">
                <a:solidFill>
                  <a:srgbClr val="8E0000"/>
                </a:solidFill>
                <a:latin typeface="Arial" pitchFamily="34" charset="0"/>
                <a:cs typeface="Arial" pitchFamily="34" charset="0"/>
              </a:rPr>
              <a:t> dung </a:t>
            </a:r>
            <a:r>
              <a:rPr lang="en-US" sz="2400" b="1" spc="-100" dirty="0" err="1">
                <a:solidFill>
                  <a:srgbClr val="8E0000"/>
                </a:solidFill>
                <a:latin typeface="Arial" pitchFamily="34" charset="0"/>
                <a:cs typeface="Arial" pitchFamily="34" charset="0"/>
              </a:rPr>
              <a:t>chủ</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yếu</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của</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việc</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thực</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hiện</a:t>
            </a:r>
            <a:r>
              <a:rPr lang="en-US" sz="2400" b="1" spc="-100" dirty="0">
                <a:solidFill>
                  <a:srgbClr val="8E0000"/>
                </a:solidFill>
                <a:latin typeface="Arial" pitchFamily="34" charset="0"/>
                <a:cs typeface="Arial" pitchFamily="34" charset="0"/>
              </a:rPr>
              <a:t> CT GDPT </a:t>
            </a:r>
            <a:r>
              <a:rPr lang="en-US" sz="2400" b="1" spc="-100" dirty="0" err="1">
                <a:solidFill>
                  <a:srgbClr val="8E0000"/>
                </a:solidFill>
                <a:latin typeface="Arial" pitchFamily="34" charset="0"/>
                <a:cs typeface="Arial" pitchFamily="34" charset="0"/>
              </a:rPr>
              <a:t>hiện</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hành</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theo</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định</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hướng</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phát</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triển</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năng</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lực</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học</a:t>
            </a:r>
            <a:r>
              <a:rPr lang="en-US" sz="2400" b="1" spc="-100" dirty="0">
                <a:solidFill>
                  <a:srgbClr val="8E0000"/>
                </a:solidFill>
                <a:latin typeface="Arial" pitchFamily="34" charset="0"/>
                <a:cs typeface="Arial" pitchFamily="34" charset="0"/>
              </a:rPr>
              <a:t> </a:t>
            </a:r>
            <a:r>
              <a:rPr lang="en-US" sz="2400" b="1" spc="-100" dirty="0" err="1">
                <a:solidFill>
                  <a:srgbClr val="8E0000"/>
                </a:solidFill>
                <a:latin typeface="Arial" pitchFamily="34" charset="0"/>
                <a:cs typeface="Arial" pitchFamily="34" charset="0"/>
              </a:rPr>
              <a:t>sinh</a:t>
            </a:r>
            <a:r>
              <a:rPr lang="en-US" sz="2400" b="1" spc="-100" dirty="0">
                <a:solidFill>
                  <a:srgbClr val="8E0000"/>
                </a:solidFill>
                <a:latin typeface="Arial" pitchFamily="34" charset="0"/>
                <a:cs typeface="Arial" pitchFamily="34" charset="0"/>
              </a:rPr>
              <a:t> </a:t>
            </a:r>
          </a:p>
          <a:p>
            <a:pPr algn="ctr" fontAlgn="auto">
              <a:spcBef>
                <a:spcPts val="0"/>
              </a:spcBef>
              <a:spcAft>
                <a:spcPts val="0"/>
              </a:spcAft>
              <a:defRPr/>
            </a:pPr>
            <a:r>
              <a:rPr lang="en-US" sz="2400" spc="-100" dirty="0">
                <a:solidFill>
                  <a:srgbClr val="002060"/>
                </a:solidFill>
                <a:latin typeface="Arial" pitchFamily="34" charset="0"/>
                <a:cs typeface="Arial" pitchFamily="34" charset="0"/>
              </a:rPr>
              <a:t>(</a:t>
            </a:r>
            <a:r>
              <a:rPr lang="en-US" sz="2400" i="1" spc="-140" dirty="0" err="1">
                <a:solidFill>
                  <a:srgbClr val="002060"/>
                </a:solidFill>
                <a:latin typeface="Arial" pitchFamily="34" charset="0"/>
                <a:cs typeface="Arial" pitchFamily="34" charset="0"/>
              </a:rPr>
              <a:t>Công</a:t>
            </a:r>
            <a:r>
              <a:rPr lang="en-US" sz="2400" i="1" spc="-140" dirty="0">
                <a:solidFill>
                  <a:srgbClr val="002060"/>
                </a:solidFill>
                <a:latin typeface="Arial" pitchFamily="34" charset="0"/>
                <a:cs typeface="Arial" pitchFamily="34" charset="0"/>
              </a:rPr>
              <a:t> </a:t>
            </a:r>
            <a:r>
              <a:rPr lang="en-US" sz="2400" i="1" spc="-140" dirty="0" err="1">
                <a:solidFill>
                  <a:srgbClr val="002060"/>
                </a:solidFill>
                <a:latin typeface="Arial" pitchFamily="34" charset="0"/>
                <a:cs typeface="Arial" pitchFamily="34" charset="0"/>
              </a:rPr>
              <a:t>văn</a:t>
            </a:r>
            <a:r>
              <a:rPr lang="en-US" sz="2400" i="1" spc="-140" dirty="0">
                <a:solidFill>
                  <a:srgbClr val="002060"/>
                </a:solidFill>
                <a:latin typeface="Arial" pitchFamily="34" charset="0"/>
                <a:cs typeface="Arial" pitchFamily="34" charset="0"/>
              </a:rPr>
              <a:t> </a:t>
            </a:r>
            <a:r>
              <a:rPr lang="en-US" sz="2400" i="1" spc="-140" dirty="0" err="1">
                <a:solidFill>
                  <a:srgbClr val="002060"/>
                </a:solidFill>
                <a:latin typeface="Arial" pitchFamily="34" charset="0"/>
                <a:cs typeface="Arial" pitchFamily="34" charset="0"/>
              </a:rPr>
              <a:t>số</a:t>
            </a:r>
            <a:r>
              <a:rPr lang="en-US" sz="2400" i="1" spc="-140" dirty="0">
                <a:solidFill>
                  <a:srgbClr val="002060"/>
                </a:solidFill>
                <a:latin typeface="Arial" pitchFamily="34" charset="0"/>
                <a:cs typeface="Arial" pitchFamily="34" charset="0"/>
              </a:rPr>
              <a:t> 4612/BGDĐT-</a:t>
            </a:r>
            <a:r>
              <a:rPr lang="en-US" sz="2400" i="1" spc="-140" dirty="0" err="1">
                <a:solidFill>
                  <a:srgbClr val="002060"/>
                </a:solidFill>
                <a:latin typeface="Arial" pitchFamily="34" charset="0"/>
                <a:cs typeface="Arial" pitchFamily="34" charset="0"/>
              </a:rPr>
              <a:t>GDTrH</a:t>
            </a:r>
            <a:r>
              <a:rPr lang="en-US" sz="2400" i="1" spc="-100" dirty="0">
                <a:solidFill>
                  <a:srgbClr val="002060"/>
                </a:solidFill>
                <a:latin typeface="Arial" pitchFamily="34" charset="0"/>
                <a:cs typeface="Arial" pitchFamily="34" charset="0"/>
              </a:rPr>
              <a:t>)  </a:t>
            </a:r>
            <a:endParaRPr lang="en-US" sz="2400" dirty="0">
              <a:solidFill>
                <a:srgbClr val="002060"/>
              </a:solidFill>
              <a:latin typeface="Arial" pitchFamily="34" charset="0"/>
              <a:cs typeface="Arial" pitchFamily="34" charset="0"/>
            </a:endParaRPr>
          </a:p>
        </p:txBody>
      </p:sp>
      <p:sp>
        <p:nvSpPr>
          <p:cNvPr id="4" name="Rectangle 3"/>
          <p:cNvSpPr/>
          <p:nvPr/>
        </p:nvSpPr>
        <p:spPr>
          <a:xfrm>
            <a:off x="457200" y="1752600"/>
            <a:ext cx="8077200" cy="2243138"/>
          </a:xfrm>
          <a:prstGeom prst="rect">
            <a:avLst/>
          </a:prstGeom>
        </p:spPr>
        <p:txBody>
          <a:bodyPr>
            <a:spAutoFit/>
          </a:bodyPr>
          <a:lstStyle/>
          <a:p>
            <a:pPr marL="457200" indent="-457200" algn="just" fontAlgn="auto">
              <a:lnSpc>
                <a:spcPct val="130000"/>
              </a:lnSpc>
              <a:spcBef>
                <a:spcPts val="600"/>
              </a:spcBef>
              <a:spcAft>
                <a:spcPts val="0"/>
              </a:spcAft>
              <a:buFontTx/>
              <a:buAutoNum type="arabicPeriod"/>
              <a:defRPr/>
            </a:pPr>
            <a:r>
              <a:rPr lang="vi-VN" sz="2400" spc="-100" dirty="0">
                <a:solidFill>
                  <a:srgbClr val="002060"/>
                </a:solidFill>
                <a:latin typeface="Arial" panose="020B0604020202020204" pitchFamily="34" charset="0"/>
                <a:cs typeface="Times New Roman" panose="02020603050405020304" pitchFamily="18" charset="0"/>
              </a:rPr>
              <a:t>Thực hiện có hiệu quả việc xây dựng</a:t>
            </a:r>
            <a:r>
              <a:rPr lang="en-US" sz="2400" spc="-100" dirty="0">
                <a:solidFill>
                  <a:srgbClr val="002060"/>
                </a:solidFill>
                <a:latin typeface="Arial" panose="020B0604020202020204" pitchFamily="34" charset="0"/>
                <a:cs typeface="Times New Roman" panose="02020603050405020304" pitchFamily="18" charset="0"/>
              </a:rPr>
              <a:t> KHGD </a:t>
            </a:r>
            <a:r>
              <a:rPr lang="vi-VN" sz="2400" spc="-100" dirty="0">
                <a:solidFill>
                  <a:srgbClr val="002060"/>
                </a:solidFill>
                <a:latin typeface="Arial" panose="020B0604020202020204" pitchFamily="34" charset="0"/>
                <a:cs typeface="Times New Roman" panose="02020603050405020304" pitchFamily="18" charset="0"/>
              </a:rPr>
              <a:t>nhà trường</a:t>
            </a:r>
            <a:endParaRPr lang="en-US" sz="2400" spc="-100" dirty="0">
              <a:solidFill>
                <a:srgbClr val="002060"/>
              </a:solidFill>
              <a:latin typeface="Arial" panose="020B0604020202020204" pitchFamily="34" charset="0"/>
              <a:cs typeface="Times New Roman" panose="02020603050405020304" pitchFamily="18" charset="0"/>
            </a:endParaRPr>
          </a:p>
          <a:p>
            <a:pPr marL="457200" indent="-457200" algn="just" fontAlgn="auto">
              <a:lnSpc>
                <a:spcPct val="130000"/>
              </a:lnSpc>
              <a:spcBef>
                <a:spcPts val="600"/>
              </a:spcBef>
              <a:spcAft>
                <a:spcPts val="0"/>
              </a:spcAft>
              <a:buFontTx/>
              <a:buAutoNum type="arabicPeriod"/>
              <a:defRPr/>
            </a:pPr>
            <a:r>
              <a:rPr lang="es-ES" sz="2400" dirty="0">
                <a:solidFill>
                  <a:srgbClr val="002060"/>
                </a:solidFill>
                <a:latin typeface="Arial" panose="020B0604020202020204" pitchFamily="34" charset="0"/>
                <a:cs typeface="Arial" panose="020B0604020202020204" pitchFamily="34" charset="0"/>
              </a:rPr>
              <a:t>Đ</a:t>
            </a:r>
            <a:r>
              <a:rPr lang="en-US" sz="2400" dirty="0">
                <a:solidFill>
                  <a:srgbClr val="002060"/>
                </a:solidFill>
                <a:latin typeface="Arial" panose="020B0604020202020204" pitchFamily="34" charset="0"/>
                <a:cs typeface="Arial" panose="020B0604020202020204" pitchFamily="34" charset="0"/>
              </a:rPr>
              <a:t>ổ</a:t>
            </a:r>
            <a:r>
              <a:rPr lang="vi-VN" sz="2400" dirty="0">
                <a:solidFill>
                  <a:srgbClr val="002060"/>
                </a:solidFill>
                <a:latin typeface="Arial" panose="020B0604020202020204" pitchFamily="34" charset="0"/>
                <a:cs typeface="Arial" panose="020B0604020202020204" pitchFamily="34" charset="0"/>
              </a:rPr>
              <a:t>i mới </a:t>
            </a:r>
            <a:r>
              <a:rPr lang="en-US" sz="2400" dirty="0">
                <a:solidFill>
                  <a:srgbClr val="002060"/>
                </a:solidFill>
                <a:latin typeface="Arial" panose="020B0604020202020204" pitchFamily="34" charset="0"/>
                <a:cs typeface="Arial" panose="020B0604020202020204" pitchFamily="34" charset="0"/>
              </a:rPr>
              <a:t>PPDH, </a:t>
            </a:r>
            <a:r>
              <a:rPr lang="en-US" sz="2400" dirty="0" err="1">
                <a:solidFill>
                  <a:srgbClr val="002060"/>
                </a:solidFill>
                <a:latin typeface="Arial" panose="020B0604020202020204" pitchFamily="34" charset="0"/>
                <a:cs typeface="Arial" panose="020B0604020202020204" pitchFamily="34" charset="0"/>
              </a:rPr>
              <a:t>hình</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thức</a:t>
            </a:r>
            <a:r>
              <a:rPr lang="vi-VN"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tổ</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chức</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dạy</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học</a:t>
            </a:r>
            <a:endParaRPr lang="en-US" sz="2400" dirty="0">
              <a:solidFill>
                <a:srgbClr val="002060"/>
              </a:solidFill>
              <a:latin typeface="Arial" panose="020B0604020202020204" pitchFamily="34" charset="0"/>
              <a:cs typeface="Arial" panose="020B0604020202020204" pitchFamily="34" charset="0"/>
            </a:endParaRPr>
          </a:p>
          <a:p>
            <a:pPr marL="457200" indent="-457200" algn="just" fontAlgn="auto">
              <a:lnSpc>
                <a:spcPct val="130000"/>
              </a:lnSpc>
              <a:spcBef>
                <a:spcPts val="600"/>
              </a:spcBef>
              <a:spcAft>
                <a:spcPts val="0"/>
              </a:spcAft>
              <a:buFontTx/>
              <a:buAutoNum type="arabicPeriod"/>
              <a:defRPr/>
            </a:pPr>
            <a:r>
              <a:rPr lang="vi-VN" sz="2400" dirty="0">
                <a:solidFill>
                  <a:srgbClr val="002060"/>
                </a:solidFill>
                <a:latin typeface="Arial" pitchFamily="34" charset="0"/>
                <a:cs typeface="Arial" pitchFamily="34" charset="0"/>
              </a:rPr>
              <a:t>Đ</a:t>
            </a:r>
            <a:r>
              <a:rPr lang="en-US" sz="2400" dirty="0">
                <a:solidFill>
                  <a:srgbClr val="002060"/>
                </a:solidFill>
                <a:latin typeface="Arial" pitchFamily="34" charset="0"/>
                <a:cs typeface="Arial" pitchFamily="34" charset="0"/>
              </a:rPr>
              <a:t>ổ</a:t>
            </a:r>
            <a:r>
              <a:rPr lang="vi-VN" sz="2400" dirty="0">
                <a:solidFill>
                  <a:srgbClr val="002060"/>
                </a:solidFill>
                <a:latin typeface="Arial" pitchFamily="34" charset="0"/>
                <a:cs typeface="Arial" pitchFamily="34" charset="0"/>
              </a:rPr>
              <a:t>i mới phương pháp, hình thức KT-ĐG</a:t>
            </a:r>
            <a:endParaRPr lang="en-US" sz="2400" dirty="0">
              <a:solidFill>
                <a:srgbClr val="002060"/>
              </a:solidFill>
              <a:latin typeface="Arial" pitchFamily="34" charset="0"/>
              <a:cs typeface="Arial" pitchFamily="34" charset="0"/>
            </a:endParaRPr>
          </a:p>
          <a:p>
            <a:pPr marL="457200" indent="-457200" algn="just" fontAlgn="auto">
              <a:lnSpc>
                <a:spcPct val="130000"/>
              </a:lnSpc>
              <a:spcBef>
                <a:spcPts val="600"/>
              </a:spcBef>
              <a:spcAft>
                <a:spcPts val="0"/>
              </a:spcAft>
              <a:buFontTx/>
              <a:buAutoNum type="arabicPeriod"/>
              <a:defRPr/>
            </a:pPr>
            <a:r>
              <a:rPr lang="vi-VN" sz="2400" spc="-180" dirty="0">
                <a:solidFill>
                  <a:srgbClr val="002060"/>
                </a:solidFill>
                <a:latin typeface="Arial" panose="020B0604020202020204" pitchFamily="34" charset="0"/>
                <a:cs typeface="Arial" panose="020B0604020202020204" pitchFamily="34" charset="0"/>
              </a:rPr>
              <a:t>Tăng cường chỉ đạo, quản lý hoạt động </a:t>
            </a:r>
            <a:r>
              <a:rPr lang="en-US" sz="2400" spc="-180" dirty="0" err="1">
                <a:solidFill>
                  <a:srgbClr val="002060"/>
                </a:solidFill>
                <a:latin typeface="Arial" panose="020B0604020202020204" pitchFamily="34" charset="0"/>
                <a:cs typeface="Arial" panose="020B0604020202020204" pitchFamily="34" charset="0"/>
              </a:rPr>
              <a:t>dạy</a:t>
            </a:r>
            <a:r>
              <a:rPr lang="en-US" sz="2400" spc="-180" dirty="0">
                <a:solidFill>
                  <a:srgbClr val="002060"/>
                </a:solidFill>
                <a:latin typeface="Arial" panose="020B0604020202020204" pitchFamily="34" charset="0"/>
                <a:cs typeface="Arial" panose="020B0604020202020204" pitchFamily="34" charset="0"/>
              </a:rPr>
              <a:t> </a:t>
            </a:r>
            <a:r>
              <a:rPr lang="en-US" sz="2400" spc="-180" dirty="0" err="1">
                <a:solidFill>
                  <a:srgbClr val="002060"/>
                </a:solidFill>
                <a:latin typeface="Arial" panose="020B0604020202020204" pitchFamily="34" charset="0"/>
                <a:cs typeface="Arial" panose="020B0604020202020204" pitchFamily="34" charset="0"/>
              </a:rPr>
              <a:t>học</a:t>
            </a:r>
            <a:r>
              <a:rPr lang="en-US" sz="2400" spc="-180" dirty="0">
                <a:solidFill>
                  <a:srgbClr val="002060"/>
                </a:solidFill>
                <a:latin typeface="Arial" panose="020B0604020202020204" pitchFamily="34" charset="0"/>
                <a:cs typeface="Arial" panose="020B0604020202020204" pitchFamily="34" charset="0"/>
              </a:rPr>
              <a:t>/</a:t>
            </a:r>
            <a:r>
              <a:rPr lang="en-US" sz="2400" spc="-180" dirty="0" err="1">
                <a:solidFill>
                  <a:srgbClr val="002060"/>
                </a:solidFill>
                <a:latin typeface="Arial" panose="020B0604020202020204" pitchFamily="34" charset="0"/>
                <a:cs typeface="Arial" panose="020B0604020202020204" pitchFamily="34" charset="0"/>
              </a:rPr>
              <a:t>giáo</a:t>
            </a:r>
            <a:r>
              <a:rPr lang="en-US" sz="2400" spc="-180" dirty="0">
                <a:solidFill>
                  <a:srgbClr val="002060"/>
                </a:solidFill>
                <a:latin typeface="Arial" panose="020B0604020202020204" pitchFamily="34" charset="0"/>
                <a:cs typeface="Arial" panose="020B0604020202020204" pitchFamily="34" charset="0"/>
              </a:rPr>
              <a:t> </a:t>
            </a:r>
            <a:r>
              <a:rPr lang="en-US" sz="2400" spc="-180" dirty="0" err="1">
                <a:solidFill>
                  <a:srgbClr val="002060"/>
                </a:solidFill>
                <a:latin typeface="Arial" panose="020B0604020202020204" pitchFamily="34" charset="0"/>
                <a:cs typeface="Arial" panose="020B0604020202020204" pitchFamily="34" charset="0"/>
              </a:rPr>
              <a:t>dục</a:t>
            </a:r>
            <a:endParaRPr lang="en-US" sz="2400" spc="-100" dirty="0">
              <a:solidFill>
                <a:srgbClr val="00206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0" y="76200"/>
            <a:ext cx="8915400" cy="492125"/>
          </a:xfrm>
          <a:prstGeom prst="rect">
            <a:avLst/>
          </a:prstGeom>
        </p:spPr>
        <p:txBody>
          <a:bodyPr>
            <a:spAutoFit/>
          </a:bodyPr>
          <a:lstStyle/>
          <a:p>
            <a:pPr algn="ctr" fontAlgn="auto">
              <a:spcBef>
                <a:spcPts val="0"/>
              </a:spcBef>
              <a:spcAft>
                <a:spcPts val="0"/>
              </a:spcAft>
              <a:defRPr/>
            </a:pPr>
            <a:r>
              <a:rPr lang="vi-VN" sz="2600" b="1" spc="-100" dirty="0">
                <a:solidFill>
                  <a:srgbClr val="800000"/>
                </a:solidFill>
                <a:latin typeface="Arial" panose="020B0604020202020204" pitchFamily="34" charset="0"/>
                <a:cs typeface="Times New Roman" panose="02020603050405020304" pitchFamily="18" charset="0"/>
              </a:rPr>
              <a:t>1. Thực hiện có hiệu quả việc xây dựng</a:t>
            </a:r>
            <a:r>
              <a:rPr lang="en-US" sz="2600" b="1" spc="-100" dirty="0">
                <a:solidFill>
                  <a:srgbClr val="800000"/>
                </a:solidFill>
                <a:latin typeface="Arial" panose="020B0604020202020204" pitchFamily="34" charset="0"/>
                <a:cs typeface="Times New Roman" panose="02020603050405020304" pitchFamily="18" charset="0"/>
              </a:rPr>
              <a:t> KHGD </a:t>
            </a:r>
            <a:r>
              <a:rPr lang="vi-VN" sz="2600" b="1" spc="-100" dirty="0">
                <a:solidFill>
                  <a:srgbClr val="800000"/>
                </a:solidFill>
                <a:latin typeface="Arial" panose="020B0604020202020204" pitchFamily="34" charset="0"/>
                <a:cs typeface="Times New Roman" panose="02020603050405020304" pitchFamily="18" charset="0"/>
              </a:rPr>
              <a:t>nhà trường</a:t>
            </a:r>
            <a:endParaRPr lang="en-US" sz="2600" b="1" spc="-100" dirty="0">
              <a:solidFill>
                <a:srgbClr val="800000"/>
              </a:solidFill>
              <a:latin typeface="Arial" panose="020B0604020202020204" pitchFamily="34" charset="0"/>
              <a:cs typeface="Arial" panose="020B0604020202020204" pitchFamily="34" charset="0"/>
            </a:endParaRPr>
          </a:p>
        </p:txBody>
      </p:sp>
      <p:sp>
        <p:nvSpPr>
          <p:cNvPr id="29699" name="Hộp Văn bản 2"/>
          <p:cNvSpPr txBox="1">
            <a:spLocks noChangeArrowheads="1"/>
          </p:cNvSpPr>
          <p:nvPr/>
        </p:nvSpPr>
        <p:spPr bwMode="auto">
          <a:xfrm>
            <a:off x="457200" y="685800"/>
            <a:ext cx="8229600" cy="5681663"/>
          </a:xfrm>
          <a:prstGeom prst="rect">
            <a:avLst/>
          </a:prstGeom>
          <a:noFill/>
          <a:ln>
            <a:noFill/>
          </a:ln>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fontAlgn="auto">
              <a:lnSpc>
                <a:spcPct val="110000"/>
              </a:lnSpc>
              <a:spcBef>
                <a:spcPts val="600"/>
              </a:spcBef>
              <a:spcAft>
                <a:spcPts val="0"/>
              </a:spcAft>
              <a:buFont typeface="Wingdings" pitchFamily="2" charset="2"/>
              <a:buChar char="q"/>
              <a:defRPr/>
            </a:pPr>
            <a:r>
              <a:rPr lang="en-US" sz="2400" i="1" dirty="0">
                <a:solidFill>
                  <a:srgbClr val="C00000"/>
                </a:solidFill>
              </a:rPr>
              <a:t>KHGD </a:t>
            </a:r>
            <a:r>
              <a:rPr lang="en-US" sz="2400" i="1" dirty="0" err="1">
                <a:solidFill>
                  <a:srgbClr val="C00000"/>
                </a:solidFill>
              </a:rPr>
              <a:t>nhà</a:t>
            </a:r>
            <a:r>
              <a:rPr lang="en-US" sz="2400" i="1" dirty="0">
                <a:solidFill>
                  <a:srgbClr val="C00000"/>
                </a:solidFill>
              </a:rPr>
              <a:t> </a:t>
            </a:r>
            <a:r>
              <a:rPr lang="en-US" sz="2400" i="1" dirty="0" err="1">
                <a:solidFill>
                  <a:srgbClr val="C00000"/>
                </a:solidFill>
              </a:rPr>
              <a:t>trường</a:t>
            </a:r>
            <a:r>
              <a:rPr lang="en-US" sz="2400" i="1" dirty="0">
                <a:solidFill>
                  <a:srgbClr val="C00000"/>
                </a:solidFill>
              </a:rPr>
              <a:t> </a:t>
            </a:r>
            <a:r>
              <a:rPr lang="en-US" sz="2400" i="1" dirty="0" err="1">
                <a:solidFill>
                  <a:srgbClr val="C00000"/>
                </a:solidFill>
              </a:rPr>
              <a:t>là</a:t>
            </a:r>
            <a:r>
              <a:rPr lang="en-US" sz="2400" i="1" dirty="0">
                <a:solidFill>
                  <a:srgbClr val="C00000"/>
                </a:solidFill>
              </a:rPr>
              <a:t> </a:t>
            </a:r>
            <a:r>
              <a:rPr lang="en-US" sz="2400" i="1" dirty="0" err="1">
                <a:solidFill>
                  <a:srgbClr val="C00000"/>
                </a:solidFill>
              </a:rPr>
              <a:t>gì</a:t>
            </a:r>
            <a:r>
              <a:rPr lang="en-US" sz="2400" i="1" dirty="0">
                <a:solidFill>
                  <a:srgbClr val="C00000"/>
                </a:solidFill>
              </a:rPr>
              <a:t>?</a:t>
            </a:r>
          </a:p>
          <a:p>
            <a:pPr algn="just" fontAlgn="auto">
              <a:lnSpc>
                <a:spcPct val="110000"/>
              </a:lnSpc>
              <a:spcBef>
                <a:spcPts val="600"/>
              </a:spcBef>
              <a:spcAft>
                <a:spcPts val="0"/>
              </a:spcAft>
              <a:buFont typeface="Wingdings" pitchFamily="2" charset="2"/>
              <a:buChar char="Ø"/>
              <a:defRPr/>
            </a:pPr>
            <a:r>
              <a:rPr lang="en-US" sz="2400" spc="-100" dirty="0" err="1">
                <a:solidFill>
                  <a:srgbClr val="002060"/>
                </a:solidFill>
              </a:rPr>
              <a:t>Là</a:t>
            </a:r>
            <a:r>
              <a:rPr lang="en-US" sz="2400" spc="-100" dirty="0">
                <a:solidFill>
                  <a:srgbClr val="002060"/>
                </a:solidFill>
              </a:rPr>
              <a:t> KH</a:t>
            </a:r>
            <a:r>
              <a:rPr lang="pt-BR" sz="2400" spc="-100" dirty="0">
                <a:solidFill>
                  <a:srgbClr val="002060"/>
                </a:solidFill>
              </a:rPr>
              <a:t> tổ chức thực hiện CT </a:t>
            </a:r>
            <a:r>
              <a:rPr lang="en-US" sz="2400" spc="-100" dirty="0">
                <a:solidFill>
                  <a:srgbClr val="002060"/>
                </a:solidFill>
              </a:rPr>
              <a:t>GDPT</a:t>
            </a:r>
            <a:r>
              <a:rPr lang="pt-BR" sz="2400" spc="-100" dirty="0">
                <a:solidFill>
                  <a:srgbClr val="002060"/>
                </a:solidFill>
              </a:rPr>
              <a:t> của cấp học do Bộ GDĐT ban hành phù hợp với ĐK thực tế của địa phương và nhà trường, t</a:t>
            </a:r>
            <a:r>
              <a:rPr lang="en-US" sz="2400" spc="-100" dirty="0" err="1">
                <a:solidFill>
                  <a:srgbClr val="002060"/>
                </a:solidFill>
              </a:rPr>
              <a:t>uân</a:t>
            </a:r>
            <a:r>
              <a:rPr lang="en-US" sz="2400" spc="-100" dirty="0">
                <a:solidFill>
                  <a:srgbClr val="002060"/>
                </a:solidFill>
              </a:rPr>
              <a:t> </a:t>
            </a:r>
            <a:r>
              <a:rPr lang="en-US" sz="2400" spc="-100" dirty="0" err="1">
                <a:solidFill>
                  <a:srgbClr val="002060"/>
                </a:solidFill>
              </a:rPr>
              <a:t>thủ</a:t>
            </a:r>
            <a:r>
              <a:rPr lang="en-US" sz="2400" spc="-100" dirty="0">
                <a:solidFill>
                  <a:srgbClr val="002060"/>
                </a:solidFill>
              </a:rPr>
              <a:t> </a:t>
            </a:r>
            <a:r>
              <a:rPr lang="en-US" sz="2400" spc="-100" dirty="0" err="1">
                <a:solidFill>
                  <a:srgbClr val="002060"/>
                </a:solidFill>
              </a:rPr>
              <a:t>mục</a:t>
            </a:r>
            <a:r>
              <a:rPr lang="en-US" sz="2400" spc="-100" dirty="0">
                <a:solidFill>
                  <a:srgbClr val="002060"/>
                </a:solidFill>
              </a:rPr>
              <a:t> </a:t>
            </a:r>
            <a:r>
              <a:rPr lang="en-US" sz="2400" spc="-100" dirty="0" err="1">
                <a:solidFill>
                  <a:srgbClr val="002060"/>
                </a:solidFill>
              </a:rPr>
              <a:t>tiêu</a:t>
            </a:r>
            <a:r>
              <a:rPr lang="en-US" sz="2400" spc="-100" dirty="0">
                <a:solidFill>
                  <a:srgbClr val="002060"/>
                </a:solidFill>
              </a:rPr>
              <a:t> GD </a:t>
            </a:r>
            <a:r>
              <a:rPr lang="en-US" sz="2400" spc="-100" dirty="0" err="1">
                <a:solidFill>
                  <a:srgbClr val="002060"/>
                </a:solidFill>
              </a:rPr>
              <a:t>và</a:t>
            </a:r>
            <a:r>
              <a:rPr lang="en-US" sz="2400" spc="-100" dirty="0">
                <a:solidFill>
                  <a:srgbClr val="002060"/>
                </a:solidFill>
              </a:rPr>
              <a:t> </a:t>
            </a:r>
            <a:r>
              <a:rPr lang="en-US" sz="2400" spc="-100" dirty="0" err="1">
                <a:solidFill>
                  <a:srgbClr val="002060"/>
                </a:solidFill>
              </a:rPr>
              <a:t>yêu</a:t>
            </a:r>
            <a:r>
              <a:rPr lang="en-US" sz="2400" spc="-100" dirty="0">
                <a:solidFill>
                  <a:srgbClr val="002060"/>
                </a:solidFill>
              </a:rPr>
              <a:t> </a:t>
            </a:r>
            <a:r>
              <a:rPr lang="en-US" sz="2400" spc="-100" dirty="0" err="1">
                <a:solidFill>
                  <a:srgbClr val="002060"/>
                </a:solidFill>
              </a:rPr>
              <a:t>cầu</a:t>
            </a:r>
            <a:r>
              <a:rPr lang="en-US" sz="2400" spc="-100" dirty="0">
                <a:solidFill>
                  <a:srgbClr val="002060"/>
                </a:solidFill>
              </a:rPr>
              <a:t> </a:t>
            </a:r>
            <a:r>
              <a:rPr lang="en-US" sz="2400" spc="-100" dirty="0" err="1">
                <a:solidFill>
                  <a:srgbClr val="002060"/>
                </a:solidFill>
              </a:rPr>
              <a:t>chuẩn</a:t>
            </a:r>
            <a:r>
              <a:rPr lang="en-US" sz="2400" spc="-100" dirty="0">
                <a:solidFill>
                  <a:srgbClr val="002060"/>
                </a:solidFill>
              </a:rPr>
              <a:t> CT </a:t>
            </a:r>
            <a:r>
              <a:rPr lang="en-US" sz="2400" spc="-100" dirty="0" err="1">
                <a:solidFill>
                  <a:srgbClr val="002060"/>
                </a:solidFill>
              </a:rPr>
              <a:t>quốc</a:t>
            </a:r>
            <a:r>
              <a:rPr lang="en-US" sz="2400" spc="-100" dirty="0">
                <a:solidFill>
                  <a:srgbClr val="002060"/>
                </a:solidFill>
              </a:rPr>
              <a:t> </a:t>
            </a:r>
            <a:r>
              <a:rPr lang="en-US" sz="2400" spc="-100" dirty="0" err="1">
                <a:solidFill>
                  <a:srgbClr val="002060"/>
                </a:solidFill>
              </a:rPr>
              <a:t>gia</a:t>
            </a:r>
            <a:r>
              <a:rPr lang="en-US" sz="2400" spc="-100" dirty="0">
                <a:solidFill>
                  <a:srgbClr val="002060"/>
                </a:solidFill>
              </a:rPr>
              <a:t> </a:t>
            </a:r>
            <a:r>
              <a:rPr lang="vi-VN" sz="2400" spc="-100" dirty="0">
                <a:solidFill>
                  <a:srgbClr val="002060"/>
                </a:solidFill>
              </a:rPr>
              <a:t>theo </a:t>
            </a:r>
            <a:r>
              <a:rPr lang="en-US" sz="2400" spc="-100" dirty="0" err="1">
                <a:solidFill>
                  <a:srgbClr val="002060"/>
                </a:solidFill>
              </a:rPr>
              <a:t>định</a:t>
            </a:r>
            <a:r>
              <a:rPr lang="en-US" sz="2400" spc="-100" dirty="0">
                <a:solidFill>
                  <a:srgbClr val="002060"/>
                </a:solidFill>
              </a:rPr>
              <a:t> </a:t>
            </a:r>
            <a:r>
              <a:rPr lang="en-US" sz="2400" spc="-100" dirty="0" err="1">
                <a:solidFill>
                  <a:srgbClr val="002060"/>
                </a:solidFill>
              </a:rPr>
              <a:t>hướng</a:t>
            </a:r>
            <a:r>
              <a:rPr lang="en-US" sz="2400" spc="-100" dirty="0">
                <a:solidFill>
                  <a:srgbClr val="002060"/>
                </a:solidFill>
              </a:rPr>
              <a:t> </a:t>
            </a:r>
            <a:r>
              <a:rPr lang="en-US" sz="2400" spc="-100" dirty="0" err="1">
                <a:solidFill>
                  <a:srgbClr val="002060"/>
                </a:solidFill>
              </a:rPr>
              <a:t>phát</a:t>
            </a:r>
            <a:r>
              <a:rPr lang="en-US" sz="2400" spc="-100" dirty="0">
                <a:solidFill>
                  <a:srgbClr val="002060"/>
                </a:solidFill>
              </a:rPr>
              <a:t> </a:t>
            </a:r>
            <a:r>
              <a:rPr lang="en-US" sz="2400" spc="-100" dirty="0" err="1">
                <a:solidFill>
                  <a:srgbClr val="002060"/>
                </a:solidFill>
              </a:rPr>
              <a:t>triển</a:t>
            </a:r>
            <a:r>
              <a:rPr lang="en-US" sz="2400" spc="-100" dirty="0">
                <a:solidFill>
                  <a:srgbClr val="002060"/>
                </a:solidFill>
              </a:rPr>
              <a:t> PC </a:t>
            </a:r>
            <a:r>
              <a:rPr lang="en-US" sz="2400" spc="-100" dirty="0" err="1">
                <a:solidFill>
                  <a:srgbClr val="002060"/>
                </a:solidFill>
              </a:rPr>
              <a:t>và</a:t>
            </a:r>
            <a:r>
              <a:rPr lang="en-US" sz="2400" spc="-100" dirty="0">
                <a:solidFill>
                  <a:srgbClr val="002060"/>
                </a:solidFill>
              </a:rPr>
              <a:t> NL HS.</a:t>
            </a:r>
          </a:p>
          <a:p>
            <a:pPr algn="just" fontAlgn="auto">
              <a:lnSpc>
                <a:spcPct val="110000"/>
              </a:lnSpc>
              <a:spcBef>
                <a:spcPts val="600"/>
              </a:spcBef>
              <a:spcAft>
                <a:spcPts val="0"/>
              </a:spcAft>
              <a:buFont typeface="Wingdings" pitchFamily="2" charset="2"/>
              <a:buChar char="Ø"/>
              <a:defRPr/>
            </a:pPr>
            <a:r>
              <a:rPr lang="en-US" sz="2400" dirty="0">
                <a:solidFill>
                  <a:srgbClr val="002060"/>
                </a:solidFill>
              </a:rPr>
              <a:t> Do </a:t>
            </a:r>
            <a:r>
              <a:rPr lang="en-US" sz="2400" dirty="0" err="1">
                <a:solidFill>
                  <a:srgbClr val="002060"/>
                </a:solidFill>
              </a:rPr>
              <a:t>nhà</a:t>
            </a:r>
            <a:r>
              <a:rPr lang="en-US" sz="2400" dirty="0">
                <a:solidFill>
                  <a:srgbClr val="002060"/>
                </a:solidFill>
              </a:rPr>
              <a:t> </a:t>
            </a:r>
            <a:r>
              <a:rPr lang="en-US" sz="2400" dirty="0" err="1">
                <a:solidFill>
                  <a:srgbClr val="002060"/>
                </a:solidFill>
              </a:rPr>
              <a:t>trường</a:t>
            </a:r>
            <a:r>
              <a:rPr lang="en-US" sz="2400" dirty="0">
                <a:solidFill>
                  <a:srgbClr val="002060"/>
                </a:solidFill>
              </a:rPr>
              <a:t>, </a:t>
            </a:r>
            <a:r>
              <a:rPr lang="en-US" sz="2400" dirty="0" err="1">
                <a:solidFill>
                  <a:srgbClr val="002060"/>
                </a:solidFill>
              </a:rPr>
              <a:t>tổ</a:t>
            </a:r>
            <a:r>
              <a:rPr lang="en-US" sz="2400" dirty="0">
                <a:solidFill>
                  <a:srgbClr val="002060"/>
                </a:solidFill>
              </a:rPr>
              <a:t> </a:t>
            </a:r>
            <a:r>
              <a:rPr lang="en-US" sz="2400" dirty="0" err="1">
                <a:solidFill>
                  <a:srgbClr val="002060"/>
                </a:solidFill>
              </a:rPr>
              <a:t>chuyên</a:t>
            </a:r>
            <a:r>
              <a:rPr lang="en-US" sz="2400" dirty="0">
                <a:solidFill>
                  <a:srgbClr val="002060"/>
                </a:solidFill>
              </a:rPr>
              <a:t> </a:t>
            </a:r>
            <a:r>
              <a:rPr lang="en-US" sz="2400" dirty="0" err="1">
                <a:solidFill>
                  <a:srgbClr val="002060"/>
                </a:solidFill>
              </a:rPr>
              <a:t>môn</a:t>
            </a:r>
            <a:r>
              <a:rPr lang="en-US" sz="2400" dirty="0">
                <a:solidFill>
                  <a:srgbClr val="002060"/>
                </a:solidFill>
              </a:rPr>
              <a:t>, GV </a:t>
            </a:r>
            <a:r>
              <a:rPr lang="en-US" sz="2400" dirty="0" err="1">
                <a:solidFill>
                  <a:srgbClr val="002060"/>
                </a:solidFill>
              </a:rPr>
              <a:t>xây</a:t>
            </a:r>
            <a:r>
              <a:rPr lang="en-US" sz="2400" dirty="0">
                <a:solidFill>
                  <a:srgbClr val="002060"/>
                </a:solidFill>
              </a:rPr>
              <a:t> </a:t>
            </a:r>
            <a:r>
              <a:rPr lang="en-US" sz="2400" dirty="0" err="1">
                <a:solidFill>
                  <a:srgbClr val="002060"/>
                </a:solidFill>
              </a:rPr>
              <a:t>dựng</a:t>
            </a:r>
            <a:r>
              <a:rPr lang="en-US" sz="2400" dirty="0">
                <a:solidFill>
                  <a:srgbClr val="002060"/>
                </a:solidFill>
              </a:rPr>
              <a:t> </a:t>
            </a:r>
            <a:r>
              <a:rPr lang="en-US" sz="2400" dirty="0" err="1">
                <a:solidFill>
                  <a:srgbClr val="002060"/>
                </a:solidFill>
              </a:rPr>
              <a:t>riêng</a:t>
            </a:r>
            <a:r>
              <a:rPr lang="en-US" sz="2400" dirty="0">
                <a:solidFill>
                  <a:srgbClr val="002060"/>
                </a:solidFill>
              </a:rPr>
              <a:t> </a:t>
            </a:r>
            <a:r>
              <a:rPr lang="en-US" sz="2400" dirty="0" err="1">
                <a:solidFill>
                  <a:srgbClr val="002060"/>
                </a:solidFill>
              </a:rPr>
              <a:t>cho</a:t>
            </a:r>
            <a:r>
              <a:rPr lang="en-US" sz="2400" dirty="0">
                <a:solidFill>
                  <a:srgbClr val="002060"/>
                </a:solidFill>
              </a:rPr>
              <a:t> </a:t>
            </a:r>
            <a:r>
              <a:rPr lang="en-US" sz="2400" dirty="0" err="1">
                <a:solidFill>
                  <a:srgbClr val="002060"/>
                </a:solidFill>
              </a:rPr>
              <a:t>trường</a:t>
            </a:r>
            <a:r>
              <a:rPr lang="en-US" sz="2400" dirty="0">
                <a:solidFill>
                  <a:srgbClr val="002060"/>
                </a:solidFill>
              </a:rPr>
              <a:t> </a:t>
            </a:r>
            <a:r>
              <a:rPr lang="en-US" sz="2400" dirty="0" err="1">
                <a:solidFill>
                  <a:srgbClr val="002060"/>
                </a:solidFill>
              </a:rPr>
              <a:t>mình</a:t>
            </a:r>
            <a:r>
              <a:rPr lang="en-US" sz="2400" dirty="0">
                <a:solidFill>
                  <a:srgbClr val="002060"/>
                </a:solidFill>
              </a:rPr>
              <a:t>.</a:t>
            </a:r>
          </a:p>
          <a:p>
            <a:pPr algn="just" fontAlgn="auto">
              <a:lnSpc>
                <a:spcPct val="110000"/>
              </a:lnSpc>
              <a:spcBef>
                <a:spcPts val="600"/>
              </a:spcBef>
              <a:spcAft>
                <a:spcPts val="0"/>
              </a:spcAft>
              <a:buFont typeface="Wingdings" pitchFamily="2" charset="2"/>
              <a:buChar char="Ø"/>
              <a:defRPr/>
            </a:pPr>
            <a:r>
              <a:rPr lang="en-US" sz="2400" dirty="0" err="1">
                <a:solidFill>
                  <a:srgbClr val="002060"/>
                </a:solidFill>
              </a:rPr>
              <a:t>Có</a:t>
            </a:r>
            <a:r>
              <a:rPr lang="en-US" sz="2400" dirty="0">
                <a:solidFill>
                  <a:srgbClr val="002060"/>
                </a:solidFill>
              </a:rPr>
              <a:t> </a:t>
            </a:r>
            <a:r>
              <a:rPr lang="en-US" sz="2400" dirty="0" err="1">
                <a:solidFill>
                  <a:srgbClr val="002060"/>
                </a:solidFill>
              </a:rPr>
              <a:t>thể</a:t>
            </a:r>
            <a:r>
              <a:rPr lang="en-US" sz="2400" dirty="0">
                <a:solidFill>
                  <a:srgbClr val="002060"/>
                </a:solidFill>
              </a:rPr>
              <a:t> </a:t>
            </a:r>
            <a:r>
              <a:rPr lang="en-US" sz="2400" dirty="0" err="1">
                <a:solidFill>
                  <a:srgbClr val="002060"/>
                </a:solidFill>
              </a:rPr>
              <a:t>thay</a:t>
            </a:r>
            <a:r>
              <a:rPr lang="en-US" sz="2400" dirty="0">
                <a:solidFill>
                  <a:srgbClr val="002060"/>
                </a:solidFill>
              </a:rPr>
              <a:t> </a:t>
            </a:r>
            <a:r>
              <a:rPr lang="en-US" sz="2400" dirty="0" err="1">
                <a:solidFill>
                  <a:srgbClr val="002060"/>
                </a:solidFill>
              </a:rPr>
              <a:t>đổi</a:t>
            </a:r>
            <a:r>
              <a:rPr lang="en-US" sz="2400" dirty="0">
                <a:solidFill>
                  <a:srgbClr val="002060"/>
                </a:solidFill>
              </a:rPr>
              <a:t> </a:t>
            </a:r>
            <a:r>
              <a:rPr lang="en-US" sz="2400" dirty="0" err="1">
                <a:solidFill>
                  <a:srgbClr val="002060"/>
                </a:solidFill>
              </a:rPr>
              <a:t>nội</a:t>
            </a:r>
            <a:r>
              <a:rPr lang="en-US" sz="2400" dirty="0">
                <a:solidFill>
                  <a:srgbClr val="002060"/>
                </a:solidFill>
              </a:rPr>
              <a:t> dung, </a:t>
            </a:r>
            <a:r>
              <a:rPr lang="en-US" sz="2400" dirty="0" err="1">
                <a:solidFill>
                  <a:srgbClr val="002060"/>
                </a:solidFill>
              </a:rPr>
              <a:t>cách</a:t>
            </a:r>
            <a:r>
              <a:rPr lang="en-US" sz="2400" dirty="0">
                <a:solidFill>
                  <a:srgbClr val="002060"/>
                </a:solidFill>
              </a:rPr>
              <a:t> </a:t>
            </a:r>
            <a:r>
              <a:rPr lang="en-US" sz="2400" dirty="0" err="1">
                <a:solidFill>
                  <a:srgbClr val="002060"/>
                </a:solidFill>
              </a:rPr>
              <a:t>thức</a:t>
            </a:r>
            <a:r>
              <a:rPr lang="en-US" sz="2400" dirty="0">
                <a:solidFill>
                  <a:srgbClr val="002060"/>
                </a:solidFill>
              </a:rPr>
              <a:t>, </a:t>
            </a:r>
            <a:r>
              <a:rPr lang="en-US" sz="2400" dirty="0" err="1">
                <a:solidFill>
                  <a:srgbClr val="002060"/>
                </a:solidFill>
              </a:rPr>
              <a:t>tư</a:t>
            </a:r>
            <a:r>
              <a:rPr lang="en-US" sz="2400" dirty="0">
                <a:solidFill>
                  <a:srgbClr val="002060"/>
                </a:solidFill>
              </a:rPr>
              <a:t> </a:t>
            </a:r>
            <a:r>
              <a:rPr lang="en-US" sz="2400" dirty="0" err="1">
                <a:solidFill>
                  <a:srgbClr val="002060"/>
                </a:solidFill>
              </a:rPr>
              <a:t>liệu</a:t>
            </a:r>
            <a:r>
              <a:rPr lang="en-US" sz="2400" dirty="0">
                <a:solidFill>
                  <a:srgbClr val="002060"/>
                </a:solidFill>
              </a:rPr>
              <a:t>, </a:t>
            </a:r>
            <a:r>
              <a:rPr lang="en-US" sz="2400" dirty="0" err="1">
                <a:solidFill>
                  <a:srgbClr val="002060"/>
                </a:solidFill>
              </a:rPr>
              <a:t>thời</a:t>
            </a:r>
            <a:r>
              <a:rPr lang="en-US" sz="2400" dirty="0">
                <a:solidFill>
                  <a:srgbClr val="002060"/>
                </a:solidFill>
              </a:rPr>
              <a:t> </a:t>
            </a:r>
            <a:r>
              <a:rPr lang="en-US" sz="2400" dirty="0" err="1">
                <a:solidFill>
                  <a:srgbClr val="002060"/>
                </a:solidFill>
              </a:rPr>
              <a:t>lượng</a:t>
            </a:r>
            <a:r>
              <a:rPr lang="en-US" sz="2400" dirty="0">
                <a:solidFill>
                  <a:srgbClr val="002060"/>
                </a:solidFill>
              </a:rPr>
              <a:t>, </a:t>
            </a:r>
            <a:r>
              <a:rPr lang="en-US" sz="2400" dirty="0" err="1">
                <a:solidFill>
                  <a:srgbClr val="002060"/>
                </a:solidFill>
              </a:rPr>
              <a:t>hình</a:t>
            </a:r>
            <a:r>
              <a:rPr lang="en-US" sz="2400" dirty="0">
                <a:solidFill>
                  <a:srgbClr val="002060"/>
                </a:solidFill>
              </a:rPr>
              <a:t> </a:t>
            </a:r>
            <a:r>
              <a:rPr lang="en-US" sz="2400" dirty="0" err="1">
                <a:solidFill>
                  <a:srgbClr val="002060"/>
                </a:solidFill>
              </a:rPr>
              <a:t>thức</a:t>
            </a:r>
            <a:r>
              <a:rPr lang="en-US" sz="2400" dirty="0">
                <a:solidFill>
                  <a:srgbClr val="002060"/>
                </a:solidFill>
              </a:rPr>
              <a:t> </a:t>
            </a:r>
            <a:r>
              <a:rPr lang="en-US" sz="2400" dirty="0" err="1">
                <a:solidFill>
                  <a:srgbClr val="002060"/>
                </a:solidFill>
              </a:rPr>
              <a:t>dạy</a:t>
            </a:r>
            <a:r>
              <a:rPr lang="en-US" sz="2400" dirty="0">
                <a:solidFill>
                  <a:srgbClr val="002060"/>
                </a:solidFill>
              </a:rPr>
              <a:t> </a:t>
            </a:r>
            <a:r>
              <a:rPr lang="en-US" sz="2400" dirty="0" err="1">
                <a:solidFill>
                  <a:srgbClr val="002060"/>
                </a:solidFill>
              </a:rPr>
              <a:t>học</a:t>
            </a:r>
            <a:r>
              <a:rPr lang="en-US" sz="2400" dirty="0">
                <a:solidFill>
                  <a:srgbClr val="002060"/>
                </a:solidFill>
              </a:rPr>
              <a:t>… </a:t>
            </a:r>
            <a:r>
              <a:rPr lang="en-US" sz="2400" dirty="0" err="1">
                <a:solidFill>
                  <a:srgbClr val="002060"/>
                </a:solidFill>
              </a:rPr>
              <a:t>phù</a:t>
            </a:r>
            <a:r>
              <a:rPr lang="en-US" sz="2400" dirty="0">
                <a:solidFill>
                  <a:srgbClr val="002060"/>
                </a:solidFill>
              </a:rPr>
              <a:t> </a:t>
            </a:r>
            <a:r>
              <a:rPr lang="en-US" sz="2400" dirty="0" err="1">
                <a:solidFill>
                  <a:srgbClr val="002060"/>
                </a:solidFill>
              </a:rPr>
              <a:t>hợp</a:t>
            </a:r>
            <a:r>
              <a:rPr lang="en-US" sz="2400" dirty="0">
                <a:solidFill>
                  <a:srgbClr val="002060"/>
                </a:solidFill>
              </a:rPr>
              <a:t> </a:t>
            </a:r>
            <a:r>
              <a:rPr lang="en-US" sz="2400" dirty="0" err="1">
                <a:solidFill>
                  <a:srgbClr val="002060"/>
                </a:solidFill>
              </a:rPr>
              <a:t>và</a:t>
            </a:r>
            <a:r>
              <a:rPr lang="en-US" sz="2400" dirty="0">
                <a:solidFill>
                  <a:srgbClr val="002060"/>
                </a:solidFill>
              </a:rPr>
              <a:t> </a:t>
            </a:r>
            <a:r>
              <a:rPr lang="en-US" sz="2400" dirty="0" err="1">
                <a:solidFill>
                  <a:srgbClr val="002060"/>
                </a:solidFill>
              </a:rPr>
              <a:t>có</a:t>
            </a:r>
            <a:r>
              <a:rPr lang="en-US" sz="2400" dirty="0">
                <a:solidFill>
                  <a:srgbClr val="002060"/>
                </a:solidFill>
              </a:rPr>
              <a:t> </a:t>
            </a:r>
            <a:r>
              <a:rPr lang="en-US" sz="2400" dirty="0" err="1">
                <a:solidFill>
                  <a:srgbClr val="002060"/>
                </a:solidFill>
              </a:rPr>
              <a:t>hiệu</a:t>
            </a:r>
            <a:r>
              <a:rPr lang="en-US" sz="2400" dirty="0">
                <a:solidFill>
                  <a:srgbClr val="002060"/>
                </a:solidFill>
              </a:rPr>
              <a:t> </a:t>
            </a:r>
            <a:r>
              <a:rPr lang="en-US" sz="2400" dirty="0" err="1">
                <a:solidFill>
                  <a:srgbClr val="002060"/>
                </a:solidFill>
              </a:rPr>
              <a:t>quả</a:t>
            </a:r>
            <a:r>
              <a:rPr lang="en-US" sz="2400" dirty="0">
                <a:solidFill>
                  <a:srgbClr val="002060"/>
                </a:solidFill>
              </a:rPr>
              <a:t>.</a:t>
            </a:r>
          </a:p>
          <a:p>
            <a:pPr algn="just" fontAlgn="auto">
              <a:lnSpc>
                <a:spcPct val="110000"/>
              </a:lnSpc>
              <a:spcBef>
                <a:spcPts val="600"/>
              </a:spcBef>
              <a:spcAft>
                <a:spcPts val="0"/>
              </a:spcAft>
              <a:buFont typeface="Wingdings" pitchFamily="2" charset="2"/>
              <a:buChar char="Ø"/>
              <a:defRPr/>
            </a:pPr>
            <a:r>
              <a:rPr lang="vi-VN" sz="2400" dirty="0">
                <a:solidFill>
                  <a:srgbClr val="002060"/>
                </a:solidFill>
              </a:rPr>
              <a:t>KHGD cần tăng cường </a:t>
            </a:r>
            <a:r>
              <a:rPr lang="en-US" sz="2400" dirty="0">
                <a:solidFill>
                  <a:srgbClr val="002060"/>
                </a:solidFill>
              </a:rPr>
              <a:t>NL </a:t>
            </a:r>
            <a:r>
              <a:rPr lang="vi-VN" sz="2400" dirty="0">
                <a:solidFill>
                  <a:srgbClr val="002060"/>
                </a:solidFill>
              </a:rPr>
              <a:t>thực hành, vận dụng KT</a:t>
            </a:r>
            <a:r>
              <a:rPr lang="en-US" sz="2400" dirty="0">
                <a:solidFill>
                  <a:srgbClr val="002060"/>
                </a:solidFill>
              </a:rPr>
              <a:t>-KN, </a:t>
            </a:r>
            <a:r>
              <a:rPr lang="en-US" sz="2400" dirty="0" err="1">
                <a:solidFill>
                  <a:srgbClr val="002060"/>
                </a:solidFill>
              </a:rPr>
              <a:t>hoạt</a:t>
            </a:r>
            <a:r>
              <a:rPr lang="en-US" sz="2400" dirty="0">
                <a:solidFill>
                  <a:srgbClr val="002060"/>
                </a:solidFill>
              </a:rPr>
              <a:t> </a:t>
            </a:r>
            <a:r>
              <a:rPr lang="en-US" sz="2400" dirty="0" err="1">
                <a:solidFill>
                  <a:srgbClr val="002060"/>
                </a:solidFill>
              </a:rPr>
              <a:t>động</a:t>
            </a:r>
            <a:r>
              <a:rPr lang="en-US" sz="2400" dirty="0">
                <a:solidFill>
                  <a:srgbClr val="002060"/>
                </a:solidFill>
              </a:rPr>
              <a:t> </a:t>
            </a:r>
            <a:r>
              <a:rPr lang="en-US" sz="2400" dirty="0" err="1">
                <a:solidFill>
                  <a:srgbClr val="002060"/>
                </a:solidFill>
              </a:rPr>
              <a:t>trải</a:t>
            </a:r>
            <a:r>
              <a:rPr lang="en-US" sz="2400" dirty="0">
                <a:solidFill>
                  <a:srgbClr val="002060"/>
                </a:solidFill>
              </a:rPr>
              <a:t> </a:t>
            </a:r>
            <a:r>
              <a:rPr lang="en-US" sz="2400" dirty="0" err="1">
                <a:solidFill>
                  <a:srgbClr val="002060"/>
                </a:solidFill>
              </a:rPr>
              <a:t>nghiệm</a:t>
            </a:r>
            <a:r>
              <a:rPr lang="en-US" sz="2400" dirty="0">
                <a:solidFill>
                  <a:srgbClr val="002060"/>
                </a:solidFill>
              </a:rPr>
              <a:t>;</a:t>
            </a:r>
            <a:r>
              <a:rPr lang="vi-VN" sz="2400" dirty="0">
                <a:solidFill>
                  <a:srgbClr val="002060"/>
                </a:solidFill>
              </a:rPr>
              <a:t> GD đạo đức, rèn luyện KNS, hiểu biết XH, thực hành pháp luật… do </a:t>
            </a:r>
            <a:r>
              <a:rPr lang="en-US" sz="2400" dirty="0" err="1">
                <a:solidFill>
                  <a:srgbClr val="002060"/>
                </a:solidFill>
              </a:rPr>
              <a:t>nhà</a:t>
            </a:r>
            <a:r>
              <a:rPr lang="en-US" sz="2400" dirty="0">
                <a:solidFill>
                  <a:srgbClr val="002060"/>
                </a:solidFill>
              </a:rPr>
              <a:t> </a:t>
            </a:r>
            <a:r>
              <a:rPr lang="en-US" sz="2400" dirty="0" err="1">
                <a:solidFill>
                  <a:srgbClr val="002060"/>
                </a:solidFill>
              </a:rPr>
              <a:t>trường</a:t>
            </a:r>
            <a:r>
              <a:rPr lang="vi-VN" sz="2400" dirty="0">
                <a:solidFill>
                  <a:srgbClr val="002060"/>
                </a:solidFill>
              </a:rPr>
              <a:t> ban hành </a:t>
            </a:r>
            <a:r>
              <a:rPr lang="pt-BR" sz="2400" dirty="0">
                <a:solidFill>
                  <a:srgbClr val="002060"/>
                </a:solidFill>
              </a:rPr>
              <a:t>sau khi báo cáo cấp quản lý trực tiếp của cơ sở </a:t>
            </a:r>
            <a:r>
              <a:rPr lang="vi-VN" sz="2400" dirty="0">
                <a:solidFill>
                  <a:srgbClr val="002060"/>
                </a:solidFill>
              </a:rPr>
              <a:t>GD</a:t>
            </a:r>
            <a:r>
              <a:rPr lang="pt-BR" sz="2400" dirty="0">
                <a:solidFill>
                  <a:srgbClr val="002060"/>
                </a:solidFill>
              </a:rPr>
              <a:t>. </a:t>
            </a:r>
            <a:endParaRPr lang="vi-VN"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6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6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 calcmode="lin" valueType="num">
                                      <p:cBhvr>
                                        <p:cTn id="28"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69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p:cTn id="35"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69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0" y="76200"/>
            <a:ext cx="8915400" cy="492125"/>
          </a:xfrm>
          <a:prstGeom prst="rect">
            <a:avLst/>
          </a:prstGeom>
        </p:spPr>
        <p:txBody>
          <a:bodyPr>
            <a:spAutoFit/>
          </a:bodyPr>
          <a:lstStyle/>
          <a:p>
            <a:pPr algn="ctr" fontAlgn="auto">
              <a:spcBef>
                <a:spcPts val="0"/>
              </a:spcBef>
              <a:spcAft>
                <a:spcPts val="0"/>
              </a:spcAft>
              <a:defRPr/>
            </a:pPr>
            <a:r>
              <a:rPr lang="vi-VN" sz="2600" b="1" spc="-100" dirty="0">
                <a:solidFill>
                  <a:srgbClr val="800000"/>
                </a:solidFill>
                <a:latin typeface="Arial" panose="020B0604020202020204" pitchFamily="34" charset="0"/>
                <a:cs typeface="Times New Roman" panose="02020603050405020304" pitchFamily="18" charset="0"/>
              </a:rPr>
              <a:t>1. Thực hiện có hiệu quả việc xây dựng</a:t>
            </a:r>
            <a:r>
              <a:rPr lang="en-US" sz="2600" b="1" spc="-100" dirty="0">
                <a:solidFill>
                  <a:srgbClr val="800000"/>
                </a:solidFill>
                <a:latin typeface="Arial" panose="020B0604020202020204" pitchFamily="34" charset="0"/>
                <a:cs typeface="Times New Roman" panose="02020603050405020304" pitchFamily="18" charset="0"/>
              </a:rPr>
              <a:t> KHGD </a:t>
            </a:r>
            <a:r>
              <a:rPr lang="vi-VN" sz="2600" b="1" spc="-100" dirty="0">
                <a:solidFill>
                  <a:srgbClr val="800000"/>
                </a:solidFill>
                <a:latin typeface="Arial" panose="020B0604020202020204" pitchFamily="34" charset="0"/>
                <a:cs typeface="Times New Roman" panose="02020603050405020304" pitchFamily="18" charset="0"/>
              </a:rPr>
              <a:t>nhà trường</a:t>
            </a:r>
            <a:endParaRPr lang="en-US" sz="2600" b="1" spc="-100" dirty="0">
              <a:solidFill>
                <a:srgbClr val="800000"/>
              </a:solidFill>
              <a:latin typeface="Arial" panose="020B0604020202020204" pitchFamily="34" charset="0"/>
              <a:cs typeface="Arial" panose="020B0604020202020204" pitchFamily="34" charset="0"/>
            </a:endParaRPr>
          </a:p>
        </p:txBody>
      </p:sp>
      <p:sp>
        <p:nvSpPr>
          <p:cNvPr id="29699" name="Hộp Văn bản 2"/>
          <p:cNvSpPr txBox="1">
            <a:spLocks noChangeArrowheads="1"/>
          </p:cNvSpPr>
          <p:nvPr/>
        </p:nvSpPr>
        <p:spPr bwMode="auto">
          <a:xfrm>
            <a:off x="457200" y="685800"/>
            <a:ext cx="8229600" cy="5681663"/>
          </a:xfrm>
          <a:prstGeom prst="rect">
            <a:avLst/>
          </a:prstGeom>
          <a:noFill/>
          <a:ln>
            <a:noFill/>
          </a:ln>
          <a:extLst/>
        </p:spPr>
        <p:txBody>
          <a:bodyPr>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fontAlgn="auto">
              <a:lnSpc>
                <a:spcPct val="110000"/>
              </a:lnSpc>
              <a:spcBef>
                <a:spcPts val="600"/>
              </a:spcBef>
              <a:spcAft>
                <a:spcPts val="0"/>
              </a:spcAft>
              <a:buFont typeface="Wingdings" pitchFamily="2" charset="2"/>
              <a:buChar char="q"/>
              <a:defRPr/>
            </a:pPr>
            <a:r>
              <a:rPr lang="en-US" sz="2400" i="1" dirty="0">
                <a:solidFill>
                  <a:srgbClr val="C00000"/>
                </a:solidFill>
              </a:rPr>
              <a:t>KHGD </a:t>
            </a:r>
            <a:r>
              <a:rPr lang="en-US" sz="2400" i="1" dirty="0" err="1">
                <a:solidFill>
                  <a:srgbClr val="C00000"/>
                </a:solidFill>
              </a:rPr>
              <a:t>nhà</a:t>
            </a:r>
            <a:r>
              <a:rPr lang="en-US" sz="2400" i="1" dirty="0">
                <a:solidFill>
                  <a:srgbClr val="C00000"/>
                </a:solidFill>
              </a:rPr>
              <a:t> </a:t>
            </a:r>
            <a:r>
              <a:rPr lang="en-US" sz="2400" i="1" dirty="0" err="1">
                <a:solidFill>
                  <a:srgbClr val="C00000"/>
                </a:solidFill>
              </a:rPr>
              <a:t>trường</a:t>
            </a:r>
            <a:r>
              <a:rPr lang="en-US" sz="2400" i="1" dirty="0">
                <a:solidFill>
                  <a:srgbClr val="C00000"/>
                </a:solidFill>
              </a:rPr>
              <a:t> </a:t>
            </a:r>
            <a:r>
              <a:rPr lang="en-US" sz="2400" i="1" dirty="0" err="1">
                <a:solidFill>
                  <a:srgbClr val="C00000"/>
                </a:solidFill>
              </a:rPr>
              <a:t>là</a:t>
            </a:r>
            <a:r>
              <a:rPr lang="en-US" sz="2400" i="1" dirty="0">
                <a:solidFill>
                  <a:srgbClr val="C00000"/>
                </a:solidFill>
              </a:rPr>
              <a:t> </a:t>
            </a:r>
            <a:r>
              <a:rPr lang="en-US" sz="2400" i="1" dirty="0" err="1">
                <a:solidFill>
                  <a:srgbClr val="C00000"/>
                </a:solidFill>
              </a:rPr>
              <a:t>gì</a:t>
            </a:r>
            <a:r>
              <a:rPr lang="en-US" sz="2400" i="1" dirty="0">
                <a:solidFill>
                  <a:srgbClr val="C00000"/>
                </a:solidFill>
              </a:rPr>
              <a:t>?</a:t>
            </a:r>
          </a:p>
          <a:p>
            <a:pPr algn="just" fontAlgn="auto">
              <a:lnSpc>
                <a:spcPct val="110000"/>
              </a:lnSpc>
              <a:spcBef>
                <a:spcPts val="600"/>
              </a:spcBef>
              <a:spcAft>
                <a:spcPts val="0"/>
              </a:spcAft>
              <a:buFont typeface="Wingdings" pitchFamily="2" charset="2"/>
              <a:buChar char="Ø"/>
              <a:defRPr/>
            </a:pPr>
            <a:r>
              <a:rPr lang="en-US" sz="2400" spc="-100" dirty="0" err="1">
                <a:solidFill>
                  <a:srgbClr val="002060"/>
                </a:solidFill>
              </a:rPr>
              <a:t>Là</a:t>
            </a:r>
            <a:r>
              <a:rPr lang="en-US" sz="2400" spc="-100" dirty="0">
                <a:solidFill>
                  <a:srgbClr val="002060"/>
                </a:solidFill>
              </a:rPr>
              <a:t> KH</a:t>
            </a:r>
            <a:r>
              <a:rPr lang="pt-BR" sz="2400" spc="-100" dirty="0">
                <a:solidFill>
                  <a:srgbClr val="002060"/>
                </a:solidFill>
              </a:rPr>
              <a:t> tổ chức thực hiện CT </a:t>
            </a:r>
            <a:r>
              <a:rPr lang="en-US" sz="2400" spc="-100" dirty="0">
                <a:solidFill>
                  <a:srgbClr val="002060"/>
                </a:solidFill>
              </a:rPr>
              <a:t>GDPT</a:t>
            </a:r>
            <a:r>
              <a:rPr lang="pt-BR" sz="2400" spc="-100" dirty="0">
                <a:solidFill>
                  <a:srgbClr val="002060"/>
                </a:solidFill>
              </a:rPr>
              <a:t> của cấp học do Bộ GDĐT ban hành phù hợp với ĐK thực tế của địa phương và nhà trường, t</a:t>
            </a:r>
            <a:r>
              <a:rPr lang="en-US" sz="2400" spc="-100" dirty="0" err="1">
                <a:solidFill>
                  <a:srgbClr val="002060"/>
                </a:solidFill>
              </a:rPr>
              <a:t>uân</a:t>
            </a:r>
            <a:r>
              <a:rPr lang="en-US" sz="2400" spc="-100" dirty="0">
                <a:solidFill>
                  <a:srgbClr val="002060"/>
                </a:solidFill>
              </a:rPr>
              <a:t> </a:t>
            </a:r>
            <a:r>
              <a:rPr lang="en-US" sz="2400" spc="-100" dirty="0" err="1">
                <a:solidFill>
                  <a:srgbClr val="002060"/>
                </a:solidFill>
              </a:rPr>
              <a:t>thủ</a:t>
            </a:r>
            <a:r>
              <a:rPr lang="en-US" sz="2400" spc="-100" dirty="0">
                <a:solidFill>
                  <a:srgbClr val="002060"/>
                </a:solidFill>
              </a:rPr>
              <a:t> </a:t>
            </a:r>
            <a:r>
              <a:rPr lang="en-US" sz="2400" spc="-100" dirty="0" err="1">
                <a:solidFill>
                  <a:srgbClr val="002060"/>
                </a:solidFill>
              </a:rPr>
              <a:t>mục</a:t>
            </a:r>
            <a:r>
              <a:rPr lang="en-US" sz="2400" spc="-100" dirty="0">
                <a:solidFill>
                  <a:srgbClr val="002060"/>
                </a:solidFill>
              </a:rPr>
              <a:t> </a:t>
            </a:r>
            <a:r>
              <a:rPr lang="en-US" sz="2400" spc="-100" dirty="0" err="1">
                <a:solidFill>
                  <a:srgbClr val="002060"/>
                </a:solidFill>
              </a:rPr>
              <a:t>tiêu</a:t>
            </a:r>
            <a:r>
              <a:rPr lang="en-US" sz="2400" spc="-100" dirty="0">
                <a:solidFill>
                  <a:srgbClr val="002060"/>
                </a:solidFill>
              </a:rPr>
              <a:t> GD </a:t>
            </a:r>
            <a:r>
              <a:rPr lang="en-US" sz="2400" spc="-100" dirty="0" err="1">
                <a:solidFill>
                  <a:srgbClr val="002060"/>
                </a:solidFill>
              </a:rPr>
              <a:t>và</a:t>
            </a:r>
            <a:r>
              <a:rPr lang="en-US" sz="2400" spc="-100" dirty="0">
                <a:solidFill>
                  <a:srgbClr val="002060"/>
                </a:solidFill>
              </a:rPr>
              <a:t> </a:t>
            </a:r>
            <a:r>
              <a:rPr lang="en-US" sz="2400" spc="-100" dirty="0" err="1">
                <a:solidFill>
                  <a:srgbClr val="002060"/>
                </a:solidFill>
              </a:rPr>
              <a:t>yêu</a:t>
            </a:r>
            <a:r>
              <a:rPr lang="en-US" sz="2400" spc="-100" dirty="0">
                <a:solidFill>
                  <a:srgbClr val="002060"/>
                </a:solidFill>
              </a:rPr>
              <a:t> </a:t>
            </a:r>
            <a:r>
              <a:rPr lang="en-US" sz="2400" spc="-100" dirty="0" err="1">
                <a:solidFill>
                  <a:srgbClr val="002060"/>
                </a:solidFill>
              </a:rPr>
              <a:t>cầu</a:t>
            </a:r>
            <a:r>
              <a:rPr lang="en-US" sz="2400" spc="-100" dirty="0">
                <a:solidFill>
                  <a:srgbClr val="002060"/>
                </a:solidFill>
              </a:rPr>
              <a:t> </a:t>
            </a:r>
            <a:r>
              <a:rPr lang="en-US" sz="2400" spc="-100" dirty="0" err="1">
                <a:solidFill>
                  <a:srgbClr val="002060"/>
                </a:solidFill>
              </a:rPr>
              <a:t>chuẩn</a:t>
            </a:r>
            <a:r>
              <a:rPr lang="en-US" sz="2400" spc="-100" dirty="0">
                <a:solidFill>
                  <a:srgbClr val="002060"/>
                </a:solidFill>
              </a:rPr>
              <a:t> CT </a:t>
            </a:r>
            <a:r>
              <a:rPr lang="en-US" sz="2400" spc="-100" dirty="0" err="1">
                <a:solidFill>
                  <a:srgbClr val="002060"/>
                </a:solidFill>
              </a:rPr>
              <a:t>quốc</a:t>
            </a:r>
            <a:r>
              <a:rPr lang="en-US" sz="2400" spc="-100" dirty="0">
                <a:solidFill>
                  <a:srgbClr val="002060"/>
                </a:solidFill>
              </a:rPr>
              <a:t> </a:t>
            </a:r>
            <a:r>
              <a:rPr lang="en-US" sz="2400" spc="-100" dirty="0" err="1">
                <a:solidFill>
                  <a:srgbClr val="002060"/>
                </a:solidFill>
              </a:rPr>
              <a:t>gia</a:t>
            </a:r>
            <a:r>
              <a:rPr lang="en-US" sz="2400" spc="-100" dirty="0">
                <a:solidFill>
                  <a:srgbClr val="002060"/>
                </a:solidFill>
              </a:rPr>
              <a:t> </a:t>
            </a:r>
            <a:r>
              <a:rPr lang="vi-VN" sz="2400" spc="-100" dirty="0">
                <a:solidFill>
                  <a:srgbClr val="002060"/>
                </a:solidFill>
              </a:rPr>
              <a:t>theo </a:t>
            </a:r>
            <a:r>
              <a:rPr lang="en-US" sz="2400" spc="-100" dirty="0" err="1">
                <a:solidFill>
                  <a:srgbClr val="002060"/>
                </a:solidFill>
              </a:rPr>
              <a:t>định</a:t>
            </a:r>
            <a:r>
              <a:rPr lang="en-US" sz="2400" spc="-100" dirty="0">
                <a:solidFill>
                  <a:srgbClr val="002060"/>
                </a:solidFill>
              </a:rPr>
              <a:t> </a:t>
            </a:r>
            <a:r>
              <a:rPr lang="en-US" sz="2400" spc="-100" dirty="0" err="1">
                <a:solidFill>
                  <a:srgbClr val="002060"/>
                </a:solidFill>
              </a:rPr>
              <a:t>hướng</a:t>
            </a:r>
            <a:r>
              <a:rPr lang="en-US" sz="2400" spc="-100" dirty="0">
                <a:solidFill>
                  <a:srgbClr val="002060"/>
                </a:solidFill>
              </a:rPr>
              <a:t> </a:t>
            </a:r>
            <a:r>
              <a:rPr lang="en-US" sz="2400" spc="-100" dirty="0" err="1">
                <a:solidFill>
                  <a:srgbClr val="002060"/>
                </a:solidFill>
              </a:rPr>
              <a:t>phát</a:t>
            </a:r>
            <a:r>
              <a:rPr lang="en-US" sz="2400" spc="-100" dirty="0">
                <a:solidFill>
                  <a:srgbClr val="002060"/>
                </a:solidFill>
              </a:rPr>
              <a:t> </a:t>
            </a:r>
            <a:r>
              <a:rPr lang="en-US" sz="2400" spc="-100" dirty="0" err="1">
                <a:solidFill>
                  <a:srgbClr val="002060"/>
                </a:solidFill>
              </a:rPr>
              <a:t>triển</a:t>
            </a:r>
            <a:r>
              <a:rPr lang="en-US" sz="2400" spc="-100" dirty="0">
                <a:solidFill>
                  <a:srgbClr val="002060"/>
                </a:solidFill>
              </a:rPr>
              <a:t> PC </a:t>
            </a:r>
            <a:r>
              <a:rPr lang="en-US" sz="2400" spc="-100" dirty="0" err="1">
                <a:solidFill>
                  <a:srgbClr val="002060"/>
                </a:solidFill>
              </a:rPr>
              <a:t>và</a:t>
            </a:r>
            <a:r>
              <a:rPr lang="en-US" sz="2400" spc="-100" dirty="0">
                <a:solidFill>
                  <a:srgbClr val="002060"/>
                </a:solidFill>
              </a:rPr>
              <a:t> NL HS.</a:t>
            </a:r>
          </a:p>
          <a:p>
            <a:pPr algn="just" fontAlgn="auto">
              <a:lnSpc>
                <a:spcPct val="110000"/>
              </a:lnSpc>
              <a:spcBef>
                <a:spcPts val="600"/>
              </a:spcBef>
              <a:spcAft>
                <a:spcPts val="0"/>
              </a:spcAft>
              <a:buFont typeface="Wingdings" pitchFamily="2" charset="2"/>
              <a:buChar char="Ø"/>
              <a:defRPr/>
            </a:pPr>
            <a:r>
              <a:rPr lang="en-US" sz="2400" dirty="0">
                <a:solidFill>
                  <a:srgbClr val="002060"/>
                </a:solidFill>
              </a:rPr>
              <a:t> Do </a:t>
            </a:r>
            <a:r>
              <a:rPr lang="en-US" sz="2400" dirty="0" err="1">
                <a:solidFill>
                  <a:srgbClr val="002060"/>
                </a:solidFill>
              </a:rPr>
              <a:t>nhà</a:t>
            </a:r>
            <a:r>
              <a:rPr lang="en-US" sz="2400" dirty="0">
                <a:solidFill>
                  <a:srgbClr val="002060"/>
                </a:solidFill>
              </a:rPr>
              <a:t> </a:t>
            </a:r>
            <a:r>
              <a:rPr lang="en-US" sz="2400" dirty="0" err="1">
                <a:solidFill>
                  <a:srgbClr val="002060"/>
                </a:solidFill>
              </a:rPr>
              <a:t>trường</a:t>
            </a:r>
            <a:r>
              <a:rPr lang="en-US" sz="2400" dirty="0">
                <a:solidFill>
                  <a:srgbClr val="002060"/>
                </a:solidFill>
              </a:rPr>
              <a:t>, </a:t>
            </a:r>
            <a:r>
              <a:rPr lang="en-US" sz="2400" dirty="0" err="1">
                <a:solidFill>
                  <a:srgbClr val="002060"/>
                </a:solidFill>
              </a:rPr>
              <a:t>tổ</a:t>
            </a:r>
            <a:r>
              <a:rPr lang="en-US" sz="2400" dirty="0">
                <a:solidFill>
                  <a:srgbClr val="002060"/>
                </a:solidFill>
              </a:rPr>
              <a:t> </a:t>
            </a:r>
            <a:r>
              <a:rPr lang="en-US" sz="2400" dirty="0" err="1">
                <a:solidFill>
                  <a:srgbClr val="002060"/>
                </a:solidFill>
              </a:rPr>
              <a:t>chuyên</a:t>
            </a:r>
            <a:r>
              <a:rPr lang="en-US" sz="2400" dirty="0">
                <a:solidFill>
                  <a:srgbClr val="002060"/>
                </a:solidFill>
              </a:rPr>
              <a:t> </a:t>
            </a:r>
            <a:r>
              <a:rPr lang="en-US" sz="2400" dirty="0" err="1">
                <a:solidFill>
                  <a:srgbClr val="002060"/>
                </a:solidFill>
              </a:rPr>
              <a:t>môn</a:t>
            </a:r>
            <a:r>
              <a:rPr lang="en-US" sz="2400" dirty="0">
                <a:solidFill>
                  <a:srgbClr val="002060"/>
                </a:solidFill>
              </a:rPr>
              <a:t>, GV </a:t>
            </a:r>
            <a:r>
              <a:rPr lang="en-US" sz="2400" dirty="0" err="1">
                <a:solidFill>
                  <a:srgbClr val="002060"/>
                </a:solidFill>
              </a:rPr>
              <a:t>xây</a:t>
            </a:r>
            <a:r>
              <a:rPr lang="en-US" sz="2400" dirty="0">
                <a:solidFill>
                  <a:srgbClr val="002060"/>
                </a:solidFill>
              </a:rPr>
              <a:t> </a:t>
            </a:r>
            <a:r>
              <a:rPr lang="en-US" sz="2400" dirty="0" err="1">
                <a:solidFill>
                  <a:srgbClr val="002060"/>
                </a:solidFill>
              </a:rPr>
              <a:t>dựng</a:t>
            </a:r>
            <a:r>
              <a:rPr lang="en-US" sz="2400" dirty="0">
                <a:solidFill>
                  <a:srgbClr val="002060"/>
                </a:solidFill>
              </a:rPr>
              <a:t> </a:t>
            </a:r>
            <a:r>
              <a:rPr lang="en-US" sz="2400" dirty="0" err="1">
                <a:solidFill>
                  <a:srgbClr val="002060"/>
                </a:solidFill>
              </a:rPr>
              <a:t>riêng</a:t>
            </a:r>
            <a:r>
              <a:rPr lang="en-US" sz="2400" dirty="0">
                <a:solidFill>
                  <a:srgbClr val="002060"/>
                </a:solidFill>
              </a:rPr>
              <a:t> </a:t>
            </a:r>
            <a:r>
              <a:rPr lang="en-US" sz="2400" dirty="0" err="1">
                <a:solidFill>
                  <a:srgbClr val="002060"/>
                </a:solidFill>
              </a:rPr>
              <a:t>cho</a:t>
            </a:r>
            <a:r>
              <a:rPr lang="en-US" sz="2400" dirty="0">
                <a:solidFill>
                  <a:srgbClr val="002060"/>
                </a:solidFill>
              </a:rPr>
              <a:t> </a:t>
            </a:r>
            <a:r>
              <a:rPr lang="en-US" sz="2400" dirty="0" err="1">
                <a:solidFill>
                  <a:srgbClr val="002060"/>
                </a:solidFill>
              </a:rPr>
              <a:t>trường</a:t>
            </a:r>
            <a:r>
              <a:rPr lang="en-US" sz="2400" dirty="0">
                <a:solidFill>
                  <a:srgbClr val="002060"/>
                </a:solidFill>
              </a:rPr>
              <a:t> </a:t>
            </a:r>
            <a:r>
              <a:rPr lang="en-US" sz="2400" dirty="0" err="1">
                <a:solidFill>
                  <a:srgbClr val="002060"/>
                </a:solidFill>
              </a:rPr>
              <a:t>mình</a:t>
            </a:r>
            <a:r>
              <a:rPr lang="en-US" sz="2400" dirty="0">
                <a:solidFill>
                  <a:srgbClr val="002060"/>
                </a:solidFill>
              </a:rPr>
              <a:t>.</a:t>
            </a:r>
          </a:p>
          <a:p>
            <a:pPr algn="just" fontAlgn="auto">
              <a:lnSpc>
                <a:spcPct val="110000"/>
              </a:lnSpc>
              <a:spcBef>
                <a:spcPts val="600"/>
              </a:spcBef>
              <a:spcAft>
                <a:spcPts val="0"/>
              </a:spcAft>
              <a:buFont typeface="Wingdings" pitchFamily="2" charset="2"/>
              <a:buChar char="Ø"/>
              <a:defRPr/>
            </a:pPr>
            <a:r>
              <a:rPr lang="en-US" sz="2400" dirty="0" err="1">
                <a:solidFill>
                  <a:srgbClr val="002060"/>
                </a:solidFill>
              </a:rPr>
              <a:t>Có</a:t>
            </a:r>
            <a:r>
              <a:rPr lang="en-US" sz="2400" dirty="0">
                <a:solidFill>
                  <a:srgbClr val="002060"/>
                </a:solidFill>
              </a:rPr>
              <a:t> </a:t>
            </a:r>
            <a:r>
              <a:rPr lang="en-US" sz="2400" dirty="0" err="1">
                <a:solidFill>
                  <a:srgbClr val="002060"/>
                </a:solidFill>
              </a:rPr>
              <a:t>thể</a:t>
            </a:r>
            <a:r>
              <a:rPr lang="en-US" sz="2400" dirty="0">
                <a:solidFill>
                  <a:srgbClr val="002060"/>
                </a:solidFill>
              </a:rPr>
              <a:t> </a:t>
            </a:r>
            <a:r>
              <a:rPr lang="en-US" sz="2400" dirty="0" err="1">
                <a:solidFill>
                  <a:srgbClr val="002060"/>
                </a:solidFill>
              </a:rPr>
              <a:t>thay</a:t>
            </a:r>
            <a:r>
              <a:rPr lang="en-US" sz="2400" dirty="0">
                <a:solidFill>
                  <a:srgbClr val="002060"/>
                </a:solidFill>
              </a:rPr>
              <a:t> </a:t>
            </a:r>
            <a:r>
              <a:rPr lang="en-US" sz="2400" dirty="0" err="1">
                <a:solidFill>
                  <a:srgbClr val="002060"/>
                </a:solidFill>
              </a:rPr>
              <a:t>đổi</a:t>
            </a:r>
            <a:r>
              <a:rPr lang="en-US" sz="2400" dirty="0">
                <a:solidFill>
                  <a:srgbClr val="002060"/>
                </a:solidFill>
              </a:rPr>
              <a:t> </a:t>
            </a:r>
            <a:r>
              <a:rPr lang="en-US" sz="2400" dirty="0" err="1">
                <a:solidFill>
                  <a:srgbClr val="002060"/>
                </a:solidFill>
              </a:rPr>
              <a:t>nội</a:t>
            </a:r>
            <a:r>
              <a:rPr lang="en-US" sz="2400" dirty="0">
                <a:solidFill>
                  <a:srgbClr val="002060"/>
                </a:solidFill>
              </a:rPr>
              <a:t> dung, </a:t>
            </a:r>
            <a:r>
              <a:rPr lang="en-US" sz="2400" dirty="0" err="1">
                <a:solidFill>
                  <a:srgbClr val="002060"/>
                </a:solidFill>
              </a:rPr>
              <a:t>cách</a:t>
            </a:r>
            <a:r>
              <a:rPr lang="en-US" sz="2400" dirty="0">
                <a:solidFill>
                  <a:srgbClr val="002060"/>
                </a:solidFill>
              </a:rPr>
              <a:t> </a:t>
            </a:r>
            <a:r>
              <a:rPr lang="en-US" sz="2400" dirty="0" err="1">
                <a:solidFill>
                  <a:srgbClr val="002060"/>
                </a:solidFill>
              </a:rPr>
              <a:t>thức</a:t>
            </a:r>
            <a:r>
              <a:rPr lang="en-US" sz="2400" dirty="0">
                <a:solidFill>
                  <a:srgbClr val="002060"/>
                </a:solidFill>
              </a:rPr>
              <a:t>, </a:t>
            </a:r>
            <a:r>
              <a:rPr lang="en-US" sz="2400" dirty="0" err="1">
                <a:solidFill>
                  <a:srgbClr val="002060"/>
                </a:solidFill>
              </a:rPr>
              <a:t>tư</a:t>
            </a:r>
            <a:r>
              <a:rPr lang="en-US" sz="2400" dirty="0">
                <a:solidFill>
                  <a:srgbClr val="002060"/>
                </a:solidFill>
              </a:rPr>
              <a:t> </a:t>
            </a:r>
            <a:r>
              <a:rPr lang="en-US" sz="2400" dirty="0" err="1">
                <a:solidFill>
                  <a:srgbClr val="002060"/>
                </a:solidFill>
              </a:rPr>
              <a:t>liệu</a:t>
            </a:r>
            <a:r>
              <a:rPr lang="en-US" sz="2400" dirty="0">
                <a:solidFill>
                  <a:srgbClr val="002060"/>
                </a:solidFill>
              </a:rPr>
              <a:t>, </a:t>
            </a:r>
            <a:r>
              <a:rPr lang="en-US" sz="2400" dirty="0" err="1">
                <a:solidFill>
                  <a:srgbClr val="002060"/>
                </a:solidFill>
              </a:rPr>
              <a:t>thời</a:t>
            </a:r>
            <a:r>
              <a:rPr lang="en-US" sz="2400" dirty="0">
                <a:solidFill>
                  <a:srgbClr val="002060"/>
                </a:solidFill>
              </a:rPr>
              <a:t> </a:t>
            </a:r>
            <a:r>
              <a:rPr lang="en-US" sz="2400" dirty="0" err="1">
                <a:solidFill>
                  <a:srgbClr val="002060"/>
                </a:solidFill>
              </a:rPr>
              <a:t>lượng</a:t>
            </a:r>
            <a:r>
              <a:rPr lang="en-US" sz="2400" dirty="0">
                <a:solidFill>
                  <a:srgbClr val="002060"/>
                </a:solidFill>
              </a:rPr>
              <a:t>, </a:t>
            </a:r>
            <a:r>
              <a:rPr lang="en-US" sz="2400" dirty="0" err="1">
                <a:solidFill>
                  <a:srgbClr val="002060"/>
                </a:solidFill>
              </a:rPr>
              <a:t>hình</a:t>
            </a:r>
            <a:r>
              <a:rPr lang="en-US" sz="2400" dirty="0">
                <a:solidFill>
                  <a:srgbClr val="002060"/>
                </a:solidFill>
              </a:rPr>
              <a:t> </a:t>
            </a:r>
            <a:r>
              <a:rPr lang="en-US" sz="2400" dirty="0" err="1">
                <a:solidFill>
                  <a:srgbClr val="002060"/>
                </a:solidFill>
              </a:rPr>
              <a:t>thức</a:t>
            </a:r>
            <a:r>
              <a:rPr lang="en-US" sz="2400" dirty="0">
                <a:solidFill>
                  <a:srgbClr val="002060"/>
                </a:solidFill>
              </a:rPr>
              <a:t> </a:t>
            </a:r>
            <a:r>
              <a:rPr lang="en-US" sz="2400" dirty="0" err="1">
                <a:solidFill>
                  <a:srgbClr val="002060"/>
                </a:solidFill>
              </a:rPr>
              <a:t>dạy</a:t>
            </a:r>
            <a:r>
              <a:rPr lang="en-US" sz="2400" dirty="0">
                <a:solidFill>
                  <a:srgbClr val="002060"/>
                </a:solidFill>
              </a:rPr>
              <a:t> </a:t>
            </a:r>
            <a:r>
              <a:rPr lang="en-US" sz="2400" dirty="0" err="1">
                <a:solidFill>
                  <a:srgbClr val="002060"/>
                </a:solidFill>
              </a:rPr>
              <a:t>học</a:t>
            </a:r>
            <a:r>
              <a:rPr lang="en-US" sz="2400" dirty="0">
                <a:solidFill>
                  <a:srgbClr val="002060"/>
                </a:solidFill>
              </a:rPr>
              <a:t>… </a:t>
            </a:r>
            <a:r>
              <a:rPr lang="en-US" sz="2400" dirty="0" err="1">
                <a:solidFill>
                  <a:srgbClr val="002060"/>
                </a:solidFill>
              </a:rPr>
              <a:t>phù</a:t>
            </a:r>
            <a:r>
              <a:rPr lang="en-US" sz="2400" dirty="0">
                <a:solidFill>
                  <a:srgbClr val="002060"/>
                </a:solidFill>
              </a:rPr>
              <a:t> </a:t>
            </a:r>
            <a:r>
              <a:rPr lang="en-US" sz="2400" dirty="0" err="1">
                <a:solidFill>
                  <a:srgbClr val="002060"/>
                </a:solidFill>
              </a:rPr>
              <a:t>hợp</a:t>
            </a:r>
            <a:r>
              <a:rPr lang="en-US" sz="2400" dirty="0">
                <a:solidFill>
                  <a:srgbClr val="002060"/>
                </a:solidFill>
              </a:rPr>
              <a:t> </a:t>
            </a:r>
            <a:r>
              <a:rPr lang="en-US" sz="2400" dirty="0" err="1">
                <a:solidFill>
                  <a:srgbClr val="002060"/>
                </a:solidFill>
              </a:rPr>
              <a:t>và</a:t>
            </a:r>
            <a:r>
              <a:rPr lang="en-US" sz="2400" dirty="0">
                <a:solidFill>
                  <a:srgbClr val="002060"/>
                </a:solidFill>
              </a:rPr>
              <a:t> </a:t>
            </a:r>
            <a:r>
              <a:rPr lang="en-US" sz="2400" dirty="0" err="1">
                <a:solidFill>
                  <a:srgbClr val="002060"/>
                </a:solidFill>
              </a:rPr>
              <a:t>có</a:t>
            </a:r>
            <a:r>
              <a:rPr lang="en-US" sz="2400" dirty="0">
                <a:solidFill>
                  <a:srgbClr val="002060"/>
                </a:solidFill>
              </a:rPr>
              <a:t> </a:t>
            </a:r>
            <a:r>
              <a:rPr lang="en-US" sz="2400" dirty="0" err="1">
                <a:solidFill>
                  <a:srgbClr val="002060"/>
                </a:solidFill>
              </a:rPr>
              <a:t>hiệu</a:t>
            </a:r>
            <a:r>
              <a:rPr lang="en-US" sz="2400" dirty="0">
                <a:solidFill>
                  <a:srgbClr val="002060"/>
                </a:solidFill>
              </a:rPr>
              <a:t> </a:t>
            </a:r>
            <a:r>
              <a:rPr lang="en-US" sz="2400" dirty="0" err="1">
                <a:solidFill>
                  <a:srgbClr val="002060"/>
                </a:solidFill>
              </a:rPr>
              <a:t>quả</a:t>
            </a:r>
            <a:r>
              <a:rPr lang="en-US" sz="2400" dirty="0">
                <a:solidFill>
                  <a:srgbClr val="002060"/>
                </a:solidFill>
              </a:rPr>
              <a:t>.</a:t>
            </a:r>
          </a:p>
          <a:p>
            <a:pPr algn="just" fontAlgn="auto">
              <a:lnSpc>
                <a:spcPct val="110000"/>
              </a:lnSpc>
              <a:spcBef>
                <a:spcPts val="600"/>
              </a:spcBef>
              <a:spcAft>
                <a:spcPts val="0"/>
              </a:spcAft>
              <a:buFont typeface="Wingdings" pitchFamily="2" charset="2"/>
              <a:buChar char="Ø"/>
              <a:defRPr/>
            </a:pPr>
            <a:r>
              <a:rPr lang="vi-VN" sz="2400" dirty="0">
                <a:solidFill>
                  <a:srgbClr val="002060"/>
                </a:solidFill>
              </a:rPr>
              <a:t>KHGD cần tăng cường </a:t>
            </a:r>
            <a:r>
              <a:rPr lang="en-US" sz="2400" dirty="0">
                <a:solidFill>
                  <a:srgbClr val="002060"/>
                </a:solidFill>
              </a:rPr>
              <a:t>NL </a:t>
            </a:r>
            <a:r>
              <a:rPr lang="vi-VN" sz="2400" dirty="0">
                <a:solidFill>
                  <a:srgbClr val="002060"/>
                </a:solidFill>
              </a:rPr>
              <a:t>thực hành, vận dụng KT</a:t>
            </a:r>
            <a:r>
              <a:rPr lang="en-US" sz="2400" dirty="0">
                <a:solidFill>
                  <a:srgbClr val="002060"/>
                </a:solidFill>
              </a:rPr>
              <a:t>-KN, </a:t>
            </a:r>
            <a:r>
              <a:rPr lang="en-US" sz="2400" dirty="0" err="1">
                <a:solidFill>
                  <a:srgbClr val="002060"/>
                </a:solidFill>
              </a:rPr>
              <a:t>hoạt</a:t>
            </a:r>
            <a:r>
              <a:rPr lang="en-US" sz="2400" dirty="0">
                <a:solidFill>
                  <a:srgbClr val="002060"/>
                </a:solidFill>
              </a:rPr>
              <a:t> </a:t>
            </a:r>
            <a:r>
              <a:rPr lang="en-US" sz="2400" dirty="0" err="1">
                <a:solidFill>
                  <a:srgbClr val="002060"/>
                </a:solidFill>
              </a:rPr>
              <a:t>động</a:t>
            </a:r>
            <a:r>
              <a:rPr lang="en-US" sz="2400" dirty="0">
                <a:solidFill>
                  <a:srgbClr val="002060"/>
                </a:solidFill>
              </a:rPr>
              <a:t> </a:t>
            </a:r>
            <a:r>
              <a:rPr lang="en-US" sz="2400" dirty="0" err="1">
                <a:solidFill>
                  <a:srgbClr val="002060"/>
                </a:solidFill>
              </a:rPr>
              <a:t>trải</a:t>
            </a:r>
            <a:r>
              <a:rPr lang="en-US" sz="2400" dirty="0">
                <a:solidFill>
                  <a:srgbClr val="002060"/>
                </a:solidFill>
              </a:rPr>
              <a:t> </a:t>
            </a:r>
            <a:r>
              <a:rPr lang="en-US" sz="2400" dirty="0" err="1">
                <a:solidFill>
                  <a:srgbClr val="002060"/>
                </a:solidFill>
              </a:rPr>
              <a:t>nghiệm</a:t>
            </a:r>
            <a:r>
              <a:rPr lang="en-US" sz="2400" dirty="0">
                <a:solidFill>
                  <a:srgbClr val="002060"/>
                </a:solidFill>
              </a:rPr>
              <a:t>;</a:t>
            </a:r>
            <a:r>
              <a:rPr lang="vi-VN" sz="2400" dirty="0">
                <a:solidFill>
                  <a:srgbClr val="002060"/>
                </a:solidFill>
              </a:rPr>
              <a:t> GD đạo đức, rèn luyện KNS, hiểu biết XH, thực hành pháp luật… do </a:t>
            </a:r>
            <a:r>
              <a:rPr lang="en-US" sz="2400" dirty="0" err="1">
                <a:solidFill>
                  <a:srgbClr val="002060"/>
                </a:solidFill>
              </a:rPr>
              <a:t>nhà</a:t>
            </a:r>
            <a:r>
              <a:rPr lang="en-US" sz="2400" dirty="0">
                <a:solidFill>
                  <a:srgbClr val="002060"/>
                </a:solidFill>
              </a:rPr>
              <a:t> </a:t>
            </a:r>
            <a:r>
              <a:rPr lang="en-US" sz="2400" dirty="0" err="1">
                <a:solidFill>
                  <a:srgbClr val="002060"/>
                </a:solidFill>
              </a:rPr>
              <a:t>trường</a:t>
            </a:r>
            <a:r>
              <a:rPr lang="vi-VN" sz="2400" dirty="0">
                <a:solidFill>
                  <a:srgbClr val="002060"/>
                </a:solidFill>
              </a:rPr>
              <a:t> ban hành </a:t>
            </a:r>
            <a:r>
              <a:rPr lang="pt-BR" sz="2400" dirty="0">
                <a:solidFill>
                  <a:srgbClr val="002060"/>
                </a:solidFill>
              </a:rPr>
              <a:t>sau khi báo cáo cấp quản lý trực tiếp của cơ sở </a:t>
            </a:r>
            <a:r>
              <a:rPr lang="vi-VN" sz="2400" dirty="0">
                <a:solidFill>
                  <a:srgbClr val="002060"/>
                </a:solidFill>
              </a:rPr>
              <a:t>GD</a:t>
            </a:r>
            <a:r>
              <a:rPr lang="pt-BR" sz="2400" dirty="0">
                <a:solidFill>
                  <a:srgbClr val="002060"/>
                </a:solidFill>
              </a:rPr>
              <a:t>. </a:t>
            </a:r>
            <a:endParaRPr lang="vi-VN"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6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6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 calcmode="lin" valueType="num">
                                      <p:cBhvr>
                                        <p:cTn id="28"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69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p:cTn id="35"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69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941388"/>
            <a:ext cx="8229600" cy="4792662"/>
          </a:xfrm>
          <a:prstGeom prst="rect">
            <a:avLst/>
          </a:prstGeom>
          <a:noFill/>
          <a:ln w="9525">
            <a:noFill/>
            <a:miter lim="800000"/>
            <a:headEnd/>
            <a:tailEnd/>
          </a:ln>
          <a:effectLst/>
        </p:spPr>
        <p:txBody>
          <a:bodyPr anchor="ctr">
            <a:spAutoFit/>
          </a:bodyPr>
          <a:lstStyle/>
          <a:p>
            <a:pPr marL="342900" indent="-342900" algn="just" fontAlgn="auto">
              <a:lnSpc>
                <a:spcPct val="120000"/>
              </a:lnSpc>
              <a:spcBef>
                <a:spcPts val="600"/>
              </a:spcBef>
              <a:spcAft>
                <a:spcPts val="0"/>
              </a:spcAft>
              <a:buFont typeface="Wingdings" pitchFamily="2" charset="2"/>
              <a:buChar char="q"/>
              <a:defRPr/>
            </a:pPr>
            <a:r>
              <a:rPr lang="vi-VN" sz="2400" i="1" dirty="0">
                <a:solidFill>
                  <a:srgbClr val="800000"/>
                </a:solidFill>
                <a:latin typeface="Arial" panose="020B0604020202020204" pitchFamily="34" charset="0"/>
                <a:cs typeface="Arial" panose="020B0604020202020204" pitchFamily="34" charset="0"/>
              </a:rPr>
              <a:t>Xây dựng kế hoạch giáo dục nhà trường như thế nào?</a:t>
            </a:r>
            <a:endParaRPr lang="en-US" sz="2400" i="1" dirty="0">
              <a:solidFill>
                <a:srgbClr val="800000"/>
              </a:solidFill>
              <a:latin typeface="Arial" panose="020B0604020202020204" pitchFamily="34" charset="0"/>
              <a:cs typeface="Arial" panose="020B0604020202020204" pitchFamily="34" charset="0"/>
            </a:endParaRPr>
          </a:p>
          <a:p>
            <a:pPr indent="457200"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a) R</a:t>
            </a:r>
            <a:r>
              <a:rPr lang="vi-VN" sz="2400" dirty="0">
                <a:solidFill>
                  <a:srgbClr val="002060"/>
                </a:solidFill>
                <a:latin typeface="Arial" panose="020B0604020202020204" pitchFamily="34" charset="0"/>
                <a:cs typeface="Arial" panose="020B0604020202020204" pitchFamily="34" charset="0"/>
              </a:rPr>
              <a:t>à soát</a:t>
            </a:r>
            <a:r>
              <a:rPr lang="en-US" sz="2400" dirty="0">
                <a:solidFill>
                  <a:srgbClr val="002060"/>
                </a:solidFill>
                <a:latin typeface="Arial" panose="020B0604020202020204" pitchFamily="34" charset="0"/>
                <a:cs typeface="Arial" panose="020B0604020202020204" pitchFamily="34" charset="0"/>
              </a:rPr>
              <a:t> nội dung dạy học trong SGK hiện hành.</a:t>
            </a:r>
          </a:p>
          <a:p>
            <a:pPr indent="457200"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 </a:t>
            </a:r>
            <a:r>
              <a:rPr lang="en-US" sz="2400" dirty="0" err="1">
                <a:solidFill>
                  <a:srgbClr val="002060"/>
                </a:solidFill>
                <a:latin typeface="Arial" panose="020B0604020202020204" pitchFamily="34" charset="0"/>
                <a:cs typeface="Arial" panose="020B0604020202020204" pitchFamily="34" charset="0"/>
              </a:rPr>
              <a:t>Tinh</a:t>
            </a:r>
            <a:r>
              <a:rPr lang="en-US" sz="2400" dirty="0">
                <a:solidFill>
                  <a:srgbClr val="002060"/>
                </a:solidFill>
                <a:latin typeface="Arial" panose="020B0604020202020204" pitchFamily="34" charset="0"/>
                <a:cs typeface="Arial" panose="020B0604020202020204" pitchFamily="34" charset="0"/>
              </a:rPr>
              <a:t> giản những nội dung dạy học có KT-KN vượt quá mức độ cần đạt được quy định trong CTGDPT hiện hành;</a:t>
            </a:r>
          </a:p>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 Đ</a:t>
            </a:r>
            <a:r>
              <a:rPr lang="vi-VN" sz="2400" dirty="0">
                <a:solidFill>
                  <a:srgbClr val="002060"/>
                </a:solidFill>
                <a:latin typeface="Arial" panose="020B0604020202020204" pitchFamily="34" charset="0"/>
                <a:cs typeface="Arial" panose="020B0604020202020204" pitchFamily="34" charset="0"/>
              </a:rPr>
              <a:t>iều chỉnh để tránh trùng lặp nội dung giữa các môn học, HĐGD</a:t>
            </a:r>
            <a:r>
              <a:rPr lang="en-US" sz="2400" dirty="0">
                <a:solidFill>
                  <a:srgbClr val="002060"/>
                </a:solidFill>
                <a:latin typeface="Arial" panose="020B0604020202020204" pitchFamily="34" charset="0"/>
                <a:cs typeface="Arial" panose="020B0604020202020204" pitchFamily="34" charset="0"/>
              </a:rPr>
              <a:t>; </a:t>
            </a:r>
            <a:r>
              <a:rPr lang="vi-VN" sz="2400" dirty="0">
                <a:solidFill>
                  <a:srgbClr val="002060"/>
                </a:solidFill>
                <a:latin typeface="Arial" panose="020B0604020202020204" pitchFamily="34" charset="0"/>
                <a:cs typeface="Arial" panose="020B0604020202020204" pitchFamily="34" charset="0"/>
              </a:rPr>
              <a:t>bổ sung, cập nhật những thông tin mới phù hợp </a:t>
            </a:r>
            <a:r>
              <a:rPr lang="en-US" sz="2400" dirty="0" err="1">
                <a:solidFill>
                  <a:srgbClr val="002060"/>
                </a:solidFill>
                <a:latin typeface="Arial" panose="020B0604020202020204" pitchFamily="34" charset="0"/>
                <a:cs typeface="Arial" panose="020B0604020202020204" pitchFamily="34" charset="0"/>
              </a:rPr>
              <a:t>thay</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cho</a:t>
            </a:r>
            <a:r>
              <a:rPr lang="vi-VN" sz="2400" dirty="0">
                <a:solidFill>
                  <a:srgbClr val="002060"/>
                </a:solidFill>
                <a:latin typeface="Arial" panose="020B0604020202020204" pitchFamily="34" charset="0"/>
                <a:cs typeface="Arial" panose="020B0604020202020204" pitchFamily="34" charset="0"/>
              </a:rPr>
              <a:t> những thông tin cũ, lạc hậu</a:t>
            </a:r>
            <a:r>
              <a:rPr lang="en-US" sz="2400" dirty="0">
                <a:solidFill>
                  <a:srgbClr val="002060"/>
                </a:solidFill>
                <a:latin typeface="Arial" panose="020B0604020202020204" pitchFamily="34" charset="0"/>
                <a:cs typeface="Arial" panose="020B0604020202020204" pitchFamily="34" charset="0"/>
              </a:rPr>
              <a:t>;</a:t>
            </a:r>
          </a:p>
          <a:p>
            <a:pPr algn="just" fontAlgn="auto">
              <a:lnSpc>
                <a:spcPct val="120000"/>
              </a:lnSpc>
              <a:spcBef>
                <a:spcPts val="600"/>
              </a:spcBef>
              <a:spcAft>
                <a:spcPts val="0"/>
              </a:spcAft>
              <a:defRPr/>
            </a:pPr>
            <a:r>
              <a:rPr lang="en-US" sz="2400" dirty="0">
                <a:solidFill>
                  <a:srgbClr val="002060"/>
                </a:solidFill>
                <a:latin typeface="Arial" panose="020B0604020202020204" pitchFamily="34" charset="0"/>
                <a:cs typeface="Arial" panose="020B0604020202020204" pitchFamily="34" charset="0"/>
              </a:rPr>
              <a:t>      - </a:t>
            </a:r>
            <a:r>
              <a:rPr lang="en-US" sz="2400" dirty="0" err="1">
                <a:solidFill>
                  <a:srgbClr val="002060"/>
                </a:solidFill>
                <a:latin typeface="Arial" panose="020B0604020202020204" pitchFamily="34" charset="0"/>
                <a:cs typeface="Arial" panose="020B0604020202020204" pitchFamily="34" charset="0"/>
              </a:rPr>
              <a:t>Không</a:t>
            </a:r>
            <a:r>
              <a:rPr lang="en-US" sz="2400" dirty="0">
                <a:solidFill>
                  <a:srgbClr val="002060"/>
                </a:solidFill>
                <a:latin typeface="Arial" panose="020B0604020202020204" pitchFamily="34" charset="0"/>
                <a:cs typeface="Arial" panose="020B0604020202020204" pitchFamily="34" charset="0"/>
              </a:rPr>
              <a:t> dạy những nội dung, bài tập, </a:t>
            </a:r>
            <a:r>
              <a:rPr lang="en-US" sz="2400" dirty="0" err="1">
                <a:solidFill>
                  <a:srgbClr val="002060"/>
                </a:solidFill>
                <a:latin typeface="Arial" panose="020B0604020202020204" pitchFamily="34" charset="0"/>
                <a:cs typeface="Arial" panose="020B0604020202020204" pitchFamily="34" charset="0"/>
              </a:rPr>
              <a:t>câu</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hỏi</a:t>
            </a:r>
            <a:r>
              <a:rPr lang="en-US" sz="2400" dirty="0">
                <a:solidFill>
                  <a:srgbClr val="002060"/>
                </a:solidFill>
                <a:latin typeface="Arial" panose="020B0604020202020204" pitchFamily="34" charset="0"/>
                <a:cs typeface="Arial" panose="020B0604020202020204" pitchFamily="34" charset="0"/>
              </a:rPr>
              <a:t> vượt quá mức độ cần đạt về KT-KN của CTGDPT.</a:t>
            </a:r>
          </a:p>
        </p:txBody>
      </p:sp>
      <p:sp>
        <p:nvSpPr>
          <p:cNvPr id="4" name="Hình chữ nhật 3"/>
          <p:cNvSpPr/>
          <p:nvPr/>
        </p:nvSpPr>
        <p:spPr>
          <a:xfrm>
            <a:off x="0" y="457200"/>
            <a:ext cx="8915400" cy="492125"/>
          </a:xfrm>
          <a:prstGeom prst="rect">
            <a:avLst/>
          </a:prstGeom>
        </p:spPr>
        <p:txBody>
          <a:bodyPr>
            <a:spAutoFit/>
          </a:bodyPr>
          <a:lstStyle/>
          <a:p>
            <a:pPr algn="ctr" fontAlgn="auto">
              <a:spcBef>
                <a:spcPts val="0"/>
              </a:spcBef>
              <a:spcAft>
                <a:spcPts val="0"/>
              </a:spcAft>
              <a:defRPr/>
            </a:pPr>
            <a:r>
              <a:rPr lang="vi-VN" sz="2600" b="1" spc="-100" dirty="0">
                <a:solidFill>
                  <a:srgbClr val="800000"/>
                </a:solidFill>
                <a:latin typeface="Arial" panose="020B0604020202020204" pitchFamily="34" charset="0"/>
                <a:cs typeface="Times New Roman" panose="02020603050405020304" pitchFamily="18" charset="0"/>
              </a:rPr>
              <a:t>1. Thực hiện có hiệu quả việc xây dựng</a:t>
            </a:r>
            <a:r>
              <a:rPr lang="en-US" sz="2600" b="1" spc="-100" dirty="0">
                <a:solidFill>
                  <a:srgbClr val="800000"/>
                </a:solidFill>
                <a:latin typeface="Arial" panose="020B0604020202020204" pitchFamily="34" charset="0"/>
                <a:cs typeface="Times New Roman" panose="02020603050405020304" pitchFamily="18" charset="0"/>
              </a:rPr>
              <a:t> KHGD </a:t>
            </a:r>
            <a:r>
              <a:rPr lang="vi-VN" sz="2600" b="1" spc="-100" dirty="0">
                <a:solidFill>
                  <a:srgbClr val="800000"/>
                </a:solidFill>
                <a:latin typeface="Arial" panose="020B0604020202020204" pitchFamily="34" charset="0"/>
                <a:cs typeface="Times New Roman" panose="02020603050405020304" pitchFamily="18" charset="0"/>
              </a:rPr>
              <a:t>nhà trường</a:t>
            </a:r>
            <a:endParaRPr lang="en-US" sz="2600" b="1" spc="-100" dirty="0">
              <a:solidFill>
                <a:srgbClr val="8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heckerboard(across)">
                                      <p:cBhvr>
                                        <p:cTn id="7" dur="500"/>
                                        <p:tgtEl>
                                          <p:spTgt spid="10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checkerboard(across)">
                                      <p:cBhvr>
                                        <p:cTn id="12" dur="500"/>
                                        <p:tgtEl>
                                          <p:spTgt spid="10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checkerboard(across)">
                                      <p:cBhvr>
                                        <p:cTn id="17" dur="500"/>
                                        <p:tgtEl>
                                          <p:spTgt spid="10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checkerboard(across)">
                                      <p:cBhvr>
                                        <p:cTn id="22" dur="500"/>
                                        <p:tgtEl>
                                          <p:spTgt spid="10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checkerboard(across)">
                                      <p:cBhvr>
                                        <p:cTn id="27" dur="5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6713" y="1066800"/>
            <a:ext cx="8382000" cy="5757863"/>
          </a:xfrm>
          <a:prstGeom prst="rect">
            <a:avLst/>
          </a:prstGeom>
          <a:noFill/>
          <a:ln w="9525">
            <a:noFill/>
            <a:miter lim="800000"/>
            <a:headEnd/>
            <a:tailEnd/>
          </a:ln>
          <a:effec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just" fontAlgn="auto">
              <a:lnSpc>
                <a:spcPct val="130000"/>
              </a:lnSpc>
              <a:spcBef>
                <a:spcPts val="600"/>
              </a:spcBef>
              <a:spcAft>
                <a:spcPts val="0"/>
              </a:spcAft>
              <a:buFont typeface="Wingdings" pitchFamily="2" charset="2"/>
              <a:buChar char="q"/>
              <a:defRPr/>
            </a:pPr>
            <a:r>
              <a:rPr lang="en-US" sz="2400" dirty="0">
                <a:solidFill>
                  <a:srgbClr val="002060"/>
                </a:solidFill>
                <a:cs typeface="Times New Roman" panose="02020603050405020304" pitchFamily="18" charset="0"/>
              </a:rPr>
              <a:t> </a:t>
            </a:r>
            <a:r>
              <a:rPr lang="vi-VN" sz="2400" i="1" dirty="0">
                <a:solidFill>
                  <a:srgbClr val="800000"/>
                </a:solidFill>
              </a:rPr>
              <a:t>Xây dựng kế hoạch giáo dục nhà trường như thế nào?</a:t>
            </a:r>
            <a:endParaRPr lang="en-US" sz="2400" i="1" dirty="0">
              <a:solidFill>
                <a:srgbClr val="800000"/>
              </a:solidFill>
            </a:endParaRPr>
          </a:p>
          <a:p>
            <a:pPr algn="just" fontAlgn="auto">
              <a:lnSpc>
                <a:spcPct val="130000"/>
              </a:lnSpc>
              <a:spcBef>
                <a:spcPts val="600"/>
              </a:spcBef>
              <a:spcAft>
                <a:spcPts val="0"/>
              </a:spcAft>
              <a:defRPr/>
            </a:pPr>
            <a:r>
              <a:rPr lang="en-US" sz="2400" dirty="0">
                <a:solidFill>
                  <a:srgbClr val="002060"/>
                </a:solidFill>
                <a:cs typeface="Times New Roman" panose="02020603050405020304" pitchFamily="18" charset="0"/>
              </a:rPr>
              <a:t> b) </a:t>
            </a:r>
            <a:r>
              <a:rPr lang="vi-VN" sz="2400" dirty="0">
                <a:solidFill>
                  <a:srgbClr val="002060"/>
                </a:solidFill>
                <a:cs typeface="Times New Roman" panose="02020603050405020304" pitchFamily="18" charset="0"/>
              </a:rPr>
              <a:t>Căn cứ </a:t>
            </a:r>
            <a:r>
              <a:rPr lang="en-US" sz="2400" dirty="0">
                <a:solidFill>
                  <a:srgbClr val="002060"/>
                </a:solidFill>
                <a:cs typeface="Times New Roman" panose="02020603050405020304" pitchFamily="18" charset="0"/>
              </a:rPr>
              <a:t>CTGDPT </a:t>
            </a:r>
            <a:r>
              <a:rPr lang="vi-VN" sz="2400" dirty="0">
                <a:solidFill>
                  <a:srgbClr val="002060"/>
                </a:solidFill>
                <a:cs typeface="Times New Roman" panose="02020603050405020304" pitchFamily="18" charset="0"/>
              </a:rPr>
              <a:t>hiện hành, </a:t>
            </a:r>
            <a:endParaRPr lang="en-US" sz="2400" dirty="0">
              <a:solidFill>
                <a:srgbClr val="002060"/>
              </a:solidFill>
              <a:cs typeface="Times New Roman" panose="02020603050405020304" pitchFamily="18" charset="0"/>
            </a:endParaRPr>
          </a:p>
          <a:p>
            <a:pPr algn="just" fontAlgn="auto">
              <a:lnSpc>
                <a:spcPct val="130000"/>
              </a:lnSpc>
              <a:spcBef>
                <a:spcPts val="600"/>
              </a:spcBef>
              <a:spcAft>
                <a:spcPts val="0"/>
              </a:spcAft>
              <a:defRPr/>
            </a:pPr>
            <a:r>
              <a:rPr lang="en-US" sz="2400" dirty="0">
                <a:solidFill>
                  <a:srgbClr val="002060"/>
                </a:solidFill>
                <a:cs typeface="Times New Roman" panose="02020603050405020304" pitchFamily="18" charset="0"/>
              </a:rPr>
              <a:t>    </a:t>
            </a:r>
            <a:r>
              <a:rPr lang="en-US" sz="2400" spc="40" dirty="0">
                <a:solidFill>
                  <a:srgbClr val="002060"/>
                </a:solidFill>
                <a:cs typeface="Times New Roman" panose="02020603050405020304" pitchFamily="18" charset="0"/>
              </a:rPr>
              <a:t>- L</a:t>
            </a:r>
            <a:r>
              <a:rPr lang="vi-VN" sz="2400" spc="40" dirty="0">
                <a:solidFill>
                  <a:srgbClr val="002060"/>
                </a:solidFill>
                <a:cs typeface="Times New Roman" panose="02020603050405020304" pitchFamily="18" charset="0"/>
              </a:rPr>
              <a:t>ựa chọn các chủ đề, rà soát nội dung các bài học trong </a:t>
            </a:r>
            <a:r>
              <a:rPr lang="en-US" sz="2400" spc="40" dirty="0">
                <a:solidFill>
                  <a:srgbClr val="002060"/>
                </a:solidFill>
                <a:cs typeface="Times New Roman" panose="02020603050405020304" pitchFamily="18" charset="0"/>
              </a:rPr>
              <a:t>SGK </a:t>
            </a:r>
            <a:r>
              <a:rPr lang="vi-VN" sz="2400" spc="40" dirty="0">
                <a:solidFill>
                  <a:srgbClr val="002060"/>
                </a:solidFill>
                <a:cs typeface="Times New Roman" panose="02020603050405020304" pitchFamily="18" charset="0"/>
              </a:rPr>
              <a:t>hiện hành tương ứng với chủ đề đó để sắp xếp lại thành một số bài học tích hợp của t</a:t>
            </a:r>
            <a:r>
              <a:rPr lang="en-US" sz="2400" spc="40" dirty="0">
                <a:solidFill>
                  <a:srgbClr val="002060"/>
                </a:solidFill>
                <a:cs typeface="Times New Roman" panose="02020603050405020304" pitchFamily="18" charset="0"/>
              </a:rPr>
              <a:t>ừ</a:t>
            </a:r>
            <a:r>
              <a:rPr lang="vi-VN" sz="2400" spc="40" dirty="0" err="1">
                <a:solidFill>
                  <a:srgbClr val="002060"/>
                </a:solidFill>
                <a:cs typeface="Times New Roman" panose="02020603050405020304" pitchFamily="18" charset="0"/>
              </a:rPr>
              <a:t>ng</a:t>
            </a:r>
            <a:r>
              <a:rPr lang="vi-VN" sz="2400" spc="40" dirty="0">
                <a:solidFill>
                  <a:srgbClr val="002060"/>
                </a:solidFill>
                <a:cs typeface="Times New Roman" panose="02020603050405020304" pitchFamily="18" charset="0"/>
              </a:rPr>
              <a:t> môn học hoặc liên môn;</a:t>
            </a:r>
            <a:endParaRPr lang="en-US" sz="2400" spc="40" dirty="0">
              <a:solidFill>
                <a:srgbClr val="002060"/>
              </a:solidFill>
              <a:cs typeface="Times New Roman" panose="02020603050405020304" pitchFamily="18" charset="0"/>
            </a:endParaRPr>
          </a:p>
          <a:p>
            <a:pPr algn="just" fontAlgn="auto">
              <a:lnSpc>
                <a:spcPct val="130000"/>
              </a:lnSpc>
              <a:spcBef>
                <a:spcPts val="600"/>
              </a:spcBef>
              <a:spcAft>
                <a:spcPts val="0"/>
              </a:spcAft>
              <a:defRPr/>
            </a:pPr>
            <a:r>
              <a:rPr lang="en-US" sz="2400" dirty="0">
                <a:solidFill>
                  <a:srgbClr val="002060"/>
                </a:solidFill>
                <a:cs typeface="Times New Roman" panose="02020603050405020304" pitchFamily="18" charset="0"/>
              </a:rPr>
              <a:t>    - (</a:t>
            </a:r>
            <a:r>
              <a:rPr lang="vi-VN" sz="2400" dirty="0">
                <a:solidFill>
                  <a:srgbClr val="002060"/>
                </a:solidFill>
                <a:cs typeface="Times New Roman" panose="02020603050405020304" pitchFamily="18" charset="0"/>
              </a:rPr>
              <a:t>từ đó</a:t>
            </a:r>
            <a:r>
              <a:rPr lang="en-US" sz="2400" dirty="0">
                <a:solidFill>
                  <a:srgbClr val="002060"/>
                </a:solidFill>
                <a:cs typeface="Times New Roman" panose="02020603050405020304" pitchFamily="18" charset="0"/>
              </a:rPr>
              <a:t>)</a:t>
            </a:r>
            <a:r>
              <a:rPr lang="vi-VN" sz="2400" dirty="0">
                <a:solidFill>
                  <a:srgbClr val="002060"/>
                </a:solidFill>
                <a:cs typeface="Times New Roman" panose="02020603050405020304" pitchFamily="18" charset="0"/>
              </a:rPr>
              <a:t> xây dựng </a:t>
            </a:r>
            <a:r>
              <a:rPr lang="en-US" sz="2400" dirty="0">
                <a:solidFill>
                  <a:srgbClr val="002060"/>
                </a:solidFill>
                <a:cs typeface="Times New Roman" panose="02020603050405020304" pitchFamily="18" charset="0"/>
              </a:rPr>
              <a:t>KHGD</a:t>
            </a:r>
            <a:r>
              <a:rPr lang="vi-VN" sz="2400" dirty="0">
                <a:solidFill>
                  <a:srgbClr val="002060"/>
                </a:solidFill>
                <a:cs typeface="Times New Roman" panose="02020603050405020304" pitchFamily="18" charset="0"/>
              </a:rPr>
              <a:t> cho từng môn học, hoạt động giáo dục theo định hướng phát triển năng lực, phẩm chất </a:t>
            </a:r>
            <a:r>
              <a:rPr lang="en-US" sz="2400" dirty="0">
                <a:solidFill>
                  <a:srgbClr val="002060"/>
                </a:solidFill>
                <a:cs typeface="Times New Roman" panose="02020603050405020304" pitchFamily="18" charset="0"/>
              </a:rPr>
              <a:t>HS </a:t>
            </a:r>
            <a:r>
              <a:rPr lang="vi-VN" sz="2400" dirty="0">
                <a:solidFill>
                  <a:srgbClr val="002060"/>
                </a:solidFill>
                <a:cs typeface="Times New Roman" panose="02020603050405020304" pitchFamily="18" charset="0"/>
              </a:rPr>
              <a:t>phù hợp với điều kiện thực tế của nhà trường.</a:t>
            </a:r>
            <a:endParaRPr lang="en-US" sz="2400" dirty="0">
              <a:solidFill>
                <a:srgbClr val="002060"/>
              </a:solidFill>
              <a:cs typeface="Times New Roman" panose="02020603050405020304" pitchFamily="18" charset="0"/>
            </a:endParaRPr>
          </a:p>
          <a:p>
            <a:pPr algn="just" fontAlgn="auto">
              <a:lnSpc>
                <a:spcPct val="130000"/>
              </a:lnSpc>
              <a:spcBef>
                <a:spcPts val="600"/>
              </a:spcBef>
              <a:spcAft>
                <a:spcPts val="0"/>
              </a:spcAft>
              <a:defRPr/>
            </a:pPr>
            <a:r>
              <a:rPr lang="en-US" sz="2400" dirty="0">
                <a:solidFill>
                  <a:srgbClr val="002060"/>
                </a:solidFill>
                <a:cs typeface="Times New Roman" panose="02020603050405020304" pitchFamily="18" charset="0"/>
              </a:rPr>
              <a:t>   - </a:t>
            </a:r>
            <a:r>
              <a:rPr lang="en-US" sz="2400" dirty="0" err="1">
                <a:solidFill>
                  <a:srgbClr val="002060"/>
                </a:solidFill>
                <a:cs typeface="Times New Roman" panose="02020603050405020304" pitchFamily="18" charset="0"/>
              </a:rPr>
              <a:t>Tổng</a:t>
            </a:r>
            <a:r>
              <a:rPr lang="en-US" sz="2400" dirty="0">
                <a:solidFill>
                  <a:srgbClr val="002060"/>
                </a:solidFill>
                <a:cs typeface="Times New Roman" panose="02020603050405020304" pitchFamily="18" charset="0"/>
              </a:rPr>
              <a:t> </a:t>
            </a:r>
            <a:r>
              <a:rPr lang="en-US" sz="2400" dirty="0" err="1">
                <a:solidFill>
                  <a:srgbClr val="002060"/>
                </a:solidFill>
                <a:cs typeface="Times New Roman" panose="02020603050405020304" pitchFamily="18" charset="0"/>
              </a:rPr>
              <a:t>hợp</a:t>
            </a:r>
            <a:r>
              <a:rPr lang="en-US" sz="2400" dirty="0">
                <a:solidFill>
                  <a:srgbClr val="002060"/>
                </a:solidFill>
                <a:cs typeface="Times New Roman" panose="02020603050405020304" pitchFamily="18" charset="0"/>
              </a:rPr>
              <a:t> </a:t>
            </a:r>
            <a:r>
              <a:rPr lang="en-US" sz="2400" dirty="0" err="1">
                <a:solidFill>
                  <a:srgbClr val="002060"/>
                </a:solidFill>
                <a:cs typeface="Times New Roman" panose="02020603050405020304" pitchFamily="18" charset="0"/>
              </a:rPr>
              <a:t>kế</a:t>
            </a:r>
            <a:r>
              <a:rPr lang="en-US" sz="2400" dirty="0">
                <a:solidFill>
                  <a:srgbClr val="002060"/>
                </a:solidFill>
                <a:cs typeface="Times New Roman" panose="02020603050405020304" pitchFamily="18" charset="0"/>
              </a:rPr>
              <a:t> </a:t>
            </a:r>
            <a:r>
              <a:rPr lang="en-US" sz="2400" dirty="0" err="1">
                <a:solidFill>
                  <a:srgbClr val="002060"/>
                </a:solidFill>
                <a:cs typeface="Times New Roman" panose="02020603050405020304" pitchFamily="18" charset="0"/>
              </a:rPr>
              <a:t>hoạch</a:t>
            </a:r>
            <a:r>
              <a:rPr lang="en-US" sz="2400" dirty="0">
                <a:solidFill>
                  <a:srgbClr val="002060"/>
                </a:solidFill>
                <a:cs typeface="Times New Roman" panose="02020603050405020304" pitchFamily="18" charset="0"/>
              </a:rPr>
              <a:t> </a:t>
            </a:r>
          </a:p>
          <a:p>
            <a:pPr algn="just" fontAlgn="auto">
              <a:lnSpc>
                <a:spcPct val="130000"/>
              </a:lnSpc>
              <a:spcBef>
                <a:spcPts val="600"/>
              </a:spcBef>
              <a:spcAft>
                <a:spcPts val="0"/>
              </a:spcAft>
              <a:defRPr/>
            </a:pPr>
            <a:endParaRPr lang="vi-VN" sz="2400" dirty="0">
              <a:solidFill>
                <a:srgbClr val="002060"/>
              </a:solidFill>
            </a:endParaRPr>
          </a:p>
        </p:txBody>
      </p:sp>
      <p:sp>
        <p:nvSpPr>
          <p:cNvPr id="4" name="Hình chữ nhật 3"/>
          <p:cNvSpPr/>
          <p:nvPr/>
        </p:nvSpPr>
        <p:spPr>
          <a:xfrm>
            <a:off x="76200" y="346075"/>
            <a:ext cx="8915400" cy="492125"/>
          </a:xfrm>
          <a:prstGeom prst="rect">
            <a:avLst/>
          </a:prstGeom>
        </p:spPr>
        <p:txBody>
          <a:bodyPr>
            <a:spAutoFit/>
          </a:bodyPr>
          <a:lstStyle/>
          <a:p>
            <a:pPr algn="ctr" fontAlgn="auto">
              <a:spcBef>
                <a:spcPts val="0"/>
              </a:spcBef>
              <a:spcAft>
                <a:spcPts val="0"/>
              </a:spcAft>
              <a:defRPr/>
            </a:pPr>
            <a:r>
              <a:rPr lang="vi-VN" sz="2600" b="1" spc="-100" dirty="0">
                <a:solidFill>
                  <a:srgbClr val="800000"/>
                </a:solidFill>
                <a:latin typeface="Arial" panose="020B0604020202020204" pitchFamily="34" charset="0"/>
                <a:cs typeface="Times New Roman" panose="02020603050405020304" pitchFamily="18" charset="0"/>
              </a:rPr>
              <a:t>1. Thực hiện có hiệu quả việc xây dựng</a:t>
            </a:r>
            <a:r>
              <a:rPr lang="en-US" sz="2600" b="1" spc="-100" dirty="0">
                <a:solidFill>
                  <a:srgbClr val="800000"/>
                </a:solidFill>
                <a:latin typeface="Arial" panose="020B0604020202020204" pitchFamily="34" charset="0"/>
                <a:cs typeface="Times New Roman" panose="02020603050405020304" pitchFamily="18" charset="0"/>
              </a:rPr>
              <a:t> KHGD </a:t>
            </a:r>
            <a:r>
              <a:rPr lang="vi-VN" sz="2600" b="1" spc="-100" dirty="0">
                <a:solidFill>
                  <a:srgbClr val="800000"/>
                </a:solidFill>
                <a:latin typeface="Arial" panose="020B0604020202020204" pitchFamily="34" charset="0"/>
                <a:cs typeface="Times New Roman" panose="02020603050405020304" pitchFamily="18" charset="0"/>
              </a:rPr>
              <a:t>nhà trường</a:t>
            </a:r>
            <a:endParaRPr lang="en-US" sz="2600" b="1" spc="-100" dirty="0">
              <a:solidFill>
                <a:srgbClr val="8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1" end="1"/>
                                            </p:txEl>
                                          </p:spTgt>
                                        </p:tgtEl>
                                        <p:attrNameLst>
                                          <p:attrName>style.visibility</p:attrName>
                                        </p:attrNameLst>
                                      </p:cBhvr>
                                      <p:to>
                                        <p:strVal val="visible"/>
                                      </p:to>
                                    </p:set>
                                    <p:animEffect transition="in" filter="checkerboard(across)">
                                      <p:cBhvr>
                                        <p:cTn id="7" dur="500"/>
                                        <p:tgtEl>
                                          <p:spTgt spid="102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25">
                                            <p:txEl>
                                              <p:pRg st="2" end="2"/>
                                            </p:txEl>
                                          </p:spTgt>
                                        </p:tgtEl>
                                        <p:attrNameLst>
                                          <p:attrName>style.visibility</p:attrName>
                                        </p:attrNameLst>
                                      </p:cBhvr>
                                      <p:to>
                                        <p:strVal val="visible"/>
                                      </p:to>
                                    </p:set>
                                    <p:animEffect transition="in" filter="checkerboard(across)">
                                      <p:cBhvr>
                                        <p:cTn id="12" dur="500"/>
                                        <p:tgtEl>
                                          <p:spTgt spid="102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25">
                                            <p:txEl>
                                              <p:pRg st="3" end="3"/>
                                            </p:txEl>
                                          </p:spTgt>
                                        </p:tgtEl>
                                        <p:attrNameLst>
                                          <p:attrName>style.visibility</p:attrName>
                                        </p:attrNameLst>
                                      </p:cBhvr>
                                      <p:to>
                                        <p:strVal val="visible"/>
                                      </p:to>
                                    </p:set>
                                    <p:animEffect transition="in" filter="checkerboard(across)">
                                      <p:cBhvr>
                                        <p:cTn id="17" dur="500"/>
                                        <p:tgtEl>
                                          <p:spTgt spid="10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checkerboard(across)">
                                      <p:cBhvr>
                                        <p:cTn id="22" dur="5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4171</TotalTime>
  <Words>3223</Words>
  <Application>Microsoft Office PowerPoint</Application>
  <PresentationFormat>On-screen Show (4:3)</PresentationFormat>
  <Paragraphs>196</Paragraphs>
  <Slides>29</Slides>
  <Notes>3</Notes>
  <HiddenSlides>0</HiddenSlides>
  <MMClips>0</MMClips>
  <ScaleCrop>false</ScaleCrop>
  <HeadingPairs>
    <vt:vector size="6" baseType="variant">
      <vt:variant>
        <vt:lpstr>Fonts Used</vt:lpstr>
      </vt:variant>
      <vt:variant>
        <vt:i4>8</vt:i4>
      </vt:variant>
      <vt:variant>
        <vt:lpstr>Design Template</vt:lpstr>
      </vt:variant>
      <vt:variant>
        <vt:i4>4</vt:i4>
      </vt:variant>
      <vt:variant>
        <vt:lpstr>Slide Titles</vt:lpstr>
      </vt:variant>
      <vt:variant>
        <vt:i4>29</vt:i4>
      </vt:variant>
    </vt:vector>
  </HeadingPairs>
  <TitlesOfParts>
    <vt:vector size="41" baseType="lpstr">
      <vt:lpstr>Constantia</vt:lpstr>
      <vt:lpstr>Arial</vt:lpstr>
      <vt:lpstr>Calibri</vt:lpstr>
      <vt:lpstr>Wingdings 2</vt:lpstr>
      <vt:lpstr>Times New Roman</vt:lpstr>
      <vt:lpstr>Wingdings</vt:lpstr>
      <vt:lpstr>Wingdings 3</vt:lpstr>
      <vt:lpstr>Lucida Sans Unicode</vt:lpstr>
      <vt:lpstr>Flow</vt:lpstr>
      <vt:lpstr>Flow</vt:lpstr>
      <vt:lpstr>Flow</vt:lpstr>
      <vt:lpstr>Flow</vt:lpstr>
      <vt:lpstr>Slide 1</vt:lpstr>
      <vt:lpstr>Slide 2</vt:lpstr>
      <vt:lpstr>Slide 3</vt:lpstr>
      <vt:lpstr>Slide 4</vt:lpstr>
      <vt:lpstr>Slide 5</vt:lpstr>
      <vt:lpstr>Slide 6</vt:lpstr>
      <vt:lpstr>Slide 7</vt:lpstr>
      <vt:lpstr>Slide 8</vt:lpstr>
      <vt:lpstr>Slide 9</vt:lpstr>
      <vt:lpstr>Slide 10</vt:lpstr>
      <vt:lpstr>Slide 11</vt:lpstr>
      <vt:lpstr>TIẾN TRÌNH DẠY HỌC</vt:lpstr>
      <vt:lpstr>Thiết kế các hoạt động học</vt:lpstr>
      <vt:lpstr>TIẾN TRÌNH BÀI HỌC</vt:lpstr>
      <vt:lpstr>Slide 15</vt:lpstr>
      <vt:lpstr>Slide 16</vt:lpstr>
      <vt:lpstr>Slide 17</vt:lpstr>
      <vt:lpstr>Slide 18</vt:lpstr>
      <vt:lpstr>TIÊU CHÍ ĐÁNH GIÁ BÀI HỌC</vt:lpstr>
      <vt:lpstr>TIÊU CHÍ ĐÁNH GIÁ BÀI HỌC</vt:lpstr>
      <vt:lpstr>TIÊU CHÍ ĐÁNH GIÁ BÀI HỌC</vt:lpstr>
      <vt:lpstr>Xây dựng kế hoạch giáo dục nhà trường</vt:lpstr>
      <vt:lpstr>Sinh hoạt tổ/nhóm chuyên môn về đổi mới PPDH</vt:lpstr>
      <vt:lpstr>Dự giờ, quan sát hoạt động học của học sinh</vt:lpstr>
      <vt:lpstr>Phân tích hoạt động học của học sinh</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27</cp:revision>
  <dcterms:created xsi:type="dcterms:W3CDTF">2018-09-18T22:18:44Z</dcterms:created>
  <dcterms:modified xsi:type="dcterms:W3CDTF">2019-03-14T08:45:45Z</dcterms:modified>
</cp:coreProperties>
</file>